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6"/>
  </p:notesMasterIdLst>
  <p:sldIdLst>
    <p:sldId id="288"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90" r:id="rId33"/>
    <p:sldId id="289" r:id="rId34"/>
    <p:sldId id="287" r:id="rId35"/>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378" y="5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99942133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91" name="Shape 9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46" name="Shape 14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52" name="Shape 15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58" name="Shape 15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64" name="Shape 16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70" name="Shape 17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76" name="Shape 17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85" name="Shape 18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92" name="Shape 19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98" name="Shape 19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05" name="Shape 20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98" name="Shape 9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1" name="Shape 21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9" name="Shape 21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25" name="Shape 22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31" name="Shape 23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37" name="Shape 23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43" name="Shape 24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49" name="Shape 24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54" name="Shape 25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60" name="Shape 26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69" name="Shape 26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04" name="Shape 10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76" name="Shape 27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83" name="Shape 2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0" name="Shape 11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6" name="Shape 11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22" name="Shape 12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28" name="Shape 12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34" name="Shape 13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40" name="Shape 14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2" name="Shape 12"/>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chemeClr val="dk1"/>
              </a:buClr>
              <a:buFont typeface="Arial"/>
              <a:buNone/>
              <a:defRPr/>
            </a:lvl1pPr>
            <a:lvl2pPr marL="457200" marR="0" indent="0" algn="ctr" rtl="0">
              <a:spcBef>
                <a:spcPts val="560"/>
              </a:spcBef>
              <a:spcAft>
                <a:spcPts val="0"/>
              </a:spcAft>
              <a:buClr>
                <a:schemeClr val="dk1"/>
              </a:buClr>
              <a:buFont typeface="Arial"/>
              <a:buNone/>
              <a:defRPr/>
            </a:lvl2pPr>
            <a:lvl3pPr marL="914400" marR="0" indent="0" algn="ctr" rtl="0">
              <a:spcBef>
                <a:spcPts val="480"/>
              </a:spcBef>
              <a:spcAft>
                <a:spcPts val="0"/>
              </a:spcAft>
              <a:buClr>
                <a:schemeClr val="dk1"/>
              </a:buClr>
              <a:buFont typeface="Arial"/>
              <a:buNone/>
              <a:defRPr/>
            </a:lvl3pPr>
            <a:lvl4pPr marL="1371600" marR="0" indent="0" algn="ctr" rtl="0">
              <a:spcBef>
                <a:spcPts val="400"/>
              </a:spcBef>
              <a:spcAft>
                <a:spcPts val="0"/>
              </a:spcAft>
              <a:buClr>
                <a:schemeClr val="dk1"/>
              </a:buClr>
              <a:buFont typeface="Arial"/>
              <a:buNone/>
              <a:defRPr/>
            </a:lvl4pPr>
            <a:lvl5pPr marL="1828800" marR="0" indent="0" algn="ctr" rtl="0">
              <a:spcBef>
                <a:spcPts val="400"/>
              </a:spcBef>
              <a:spcAft>
                <a:spcPts val="0"/>
              </a:spcAft>
              <a:buClr>
                <a:schemeClr val="dk1"/>
              </a:buClr>
              <a:buFont typeface="Arial"/>
              <a:buNone/>
              <a:defRPr/>
            </a:lvl5pPr>
            <a:lvl6pPr marL="2286000" marR="0" indent="0" algn="ctr" rtl="0">
              <a:spcBef>
                <a:spcPts val="400"/>
              </a:spcBef>
              <a:spcAft>
                <a:spcPts val="0"/>
              </a:spcAft>
              <a:buClr>
                <a:schemeClr val="dk1"/>
              </a:buClr>
              <a:buFont typeface="Arial"/>
              <a:buNone/>
              <a:defRPr/>
            </a:lvl6pPr>
            <a:lvl7pPr marL="2743200" marR="0" indent="0" algn="ctr" rtl="0">
              <a:spcBef>
                <a:spcPts val="400"/>
              </a:spcBef>
              <a:spcAft>
                <a:spcPts val="0"/>
              </a:spcAft>
              <a:buClr>
                <a:schemeClr val="dk1"/>
              </a:buClr>
              <a:buFont typeface="Arial"/>
              <a:buNone/>
              <a:defRPr/>
            </a:lvl7pPr>
            <a:lvl8pPr marL="3200400" marR="0" indent="0" algn="ctr" rtl="0">
              <a:spcBef>
                <a:spcPts val="400"/>
              </a:spcBef>
              <a:spcAft>
                <a:spcPts val="0"/>
              </a:spcAft>
              <a:buClr>
                <a:schemeClr val="dk1"/>
              </a:buClr>
              <a:buFont typeface="Arial"/>
              <a:buNone/>
              <a:defRPr/>
            </a:lvl8pPr>
            <a:lvl9pPr marL="3657600" marR="0" indent="0" algn="ctr" rtl="0">
              <a:spcBef>
                <a:spcPts val="400"/>
              </a:spcBef>
              <a:spcAft>
                <a:spcPts val="0"/>
              </a:spcAft>
              <a:buClr>
                <a:schemeClr val="dk1"/>
              </a:buClr>
              <a:buFont typeface="Arial"/>
              <a:buNone/>
              <a:defRPr/>
            </a:lvl9pPr>
          </a:lstStyle>
          <a:p>
            <a:endParaRPr/>
          </a:p>
        </p:txBody>
      </p:sp>
      <p:sp>
        <p:nvSpPr>
          <p:cNvPr id="13" name="Shape 13"/>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4" name="Shape 14"/>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 name="Shape 15"/>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68" name="Shape 68"/>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9" name="Shape 69"/>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0" name="Shape 70"/>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1" name="Shape 71"/>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2" name="Shape 72"/>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76" name="Shape 76"/>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7" name="Shape 77"/>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8" name="Shape 78"/>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8" name="Shape 18"/>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spcAft>
                <a:spcPts val="0"/>
              </a:spcAft>
              <a:buClr>
                <a:schemeClr val="dk1"/>
              </a:buClr>
              <a:buFont typeface="Arial"/>
              <a:buChar char="»"/>
              <a:defRPr/>
            </a:lvl6pPr>
            <a:lvl7pPr marL="2971800" indent="-101600" algn="l" rtl="0">
              <a:spcBef>
                <a:spcPts val="400"/>
              </a:spcBef>
              <a:spcAft>
                <a:spcPts val="0"/>
              </a:spcAft>
              <a:buClr>
                <a:schemeClr val="dk1"/>
              </a:buClr>
              <a:buFont typeface="Arial"/>
              <a:buChar char="»"/>
              <a:defRPr/>
            </a:lvl7pPr>
            <a:lvl8pPr marL="3429000" indent="-101600" algn="l" rtl="0">
              <a:spcBef>
                <a:spcPts val="400"/>
              </a:spcBef>
              <a:spcAft>
                <a:spcPts val="0"/>
              </a:spcAft>
              <a:buClr>
                <a:schemeClr val="dk1"/>
              </a:buClr>
              <a:buFont typeface="Arial"/>
              <a:buChar char="»"/>
              <a:defRPr/>
            </a:lvl8pPr>
            <a:lvl9pPr marL="3886200" indent="-101600" algn="l" rtl="0">
              <a:spcBef>
                <a:spcPts val="400"/>
              </a:spcBef>
              <a:spcAft>
                <a:spcPts val="0"/>
              </a:spcAft>
              <a:buClr>
                <a:schemeClr val="dk1"/>
              </a:buClr>
              <a:buFont typeface="Arial"/>
              <a:buChar char="»"/>
              <a:defRPr/>
            </a:lvl9pPr>
          </a:lstStyle>
          <a:p>
            <a:endParaRPr/>
          </a:p>
        </p:txBody>
      </p:sp>
      <p:sp>
        <p:nvSpPr>
          <p:cNvPr id="19" name="Shape 19"/>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0" name="Shape 20"/>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 name="Shape 21"/>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4" name="Shape 24"/>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spcAft>
                <a:spcPts val="0"/>
              </a:spcAft>
              <a:buClr>
                <a:schemeClr val="dk1"/>
              </a:buClr>
              <a:buFont typeface="Arial"/>
              <a:buChar char="»"/>
              <a:defRPr/>
            </a:lvl6pPr>
            <a:lvl7pPr marL="2971800" indent="-101600" algn="l" rtl="0">
              <a:spcBef>
                <a:spcPts val="400"/>
              </a:spcBef>
              <a:spcAft>
                <a:spcPts val="0"/>
              </a:spcAft>
              <a:buClr>
                <a:schemeClr val="dk1"/>
              </a:buClr>
              <a:buFont typeface="Arial"/>
              <a:buChar char="»"/>
              <a:defRPr/>
            </a:lvl7pPr>
            <a:lvl8pPr marL="3429000" indent="-101600" algn="l" rtl="0">
              <a:spcBef>
                <a:spcPts val="400"/>
              </a:spcBef>
              <a:spcAft>
                <a:spcPts val="0"/>
              </a:spcAft>
              <a:buClr>
                <a:schemeClr val="dk1"/>
              </a:buClr>
              <a:buFont typeface="Arial"/>
              <a:buChar char="»"/>
              <a:defRPr/>
            </a:lvl8pPr>
            <a:lvl9pPr marL="3886200" indent="-101600" algn="l" rtl="0">
              <a:spcBef>
                <a:spcPts val="400"/>
              </a:spcBef>
              <a:spcAft>
                <a:spcPts val="0"/>
              </a:spcAft>
              <a:buClr>
                <a:schemeClr val="dk1"/>
              </a:buClr>
              <a:buFont typeface="Arial"/>
              <a:buChar char="»"/>
              <a:defRPr/>
            </a:lvl9pPr>
          </a:lstStyle>
          <a:p>
            <a:endParaRPr/>
          </a:p>
        </p:txBody>
      </p:sp>
      <p:sp>
        <p:nvSpPr>
          <p:cNvPr id="25" name="Shape 25"/>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6" name="Shape 26"/>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7" name="Shape 27"/>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30" name="Shape 30"/>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spcAft>
                <a:spcPts val="0"/>
              </a:spcAft>
              <a:buClr>
                <a:schemeClr val="dk1"/>
              </a:buClr>
              <a:buFont typeface="Arial"/>
              <a:buChar char="»"/>
              <a:defRPr/>
            </a:lvl6pPr>
            <a:lvl7pPr marL="2971800" indent="-101600" algn="l" rtl="0">
              <a:spcBef>
                <a:spcPts val="400"/>
              </a:spcBef>
              <a:spcAft>
                <a:spcPts val="0"/>
              </a:spcAft>
              <a:buClr>
                <a:schemeClr val="dk1"/>
              </a:buClr>
              <a:buFont typeface="Arial"/>
              <a:buChar char="»"/>
              <a:defRPr/>
            </a:lvl7pPr>
            <a:lvl8pPr marL="3429000" indent="-101600" algn="l" rtl="0">
              <a:spcBef>
                <a:spcPts val="400"/>
              </a:spcBef>
              <a:spcAft>
                <a:spcPts val="0"/>
              </a:spcAft>
              <a:buClr>
                <a:schemeClr val="dk1"/>
              </a:buClr>
              <a:buFont typeface="Arial"/>
              <a:buChar char="»"/>
              <a:defRPr/>
            </a:lvl8pPr>
            <a:lvl9pPr marL="3886200" indent="-101600" algn="l" rtl="0">
              <a:spcBef>
                <a:spcPts val="400"/>
              </a:spcBef>
              <a:spcAft>
                <a:spcPts val="0"/>
              </a:spcAft>
              <a:buClr>
                <a:schemeClr val="dk1"/>
              </a:buClr>
              <a:buFont typeface="Arial"/>
              <a:buChar char="»"/>
              <a:defRPr/>
            </a:lvl9pPr>
          </a:lstStyle>
          <a:p>
            <a:endParaRPr/>
          </a:p>
        </p:txBody>
      </p:sp>
      <p:sp>
        <p:nvSpPr>
          <p:cNvPr id="31" name="Shape 31"/>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2" name="Shape 32"/>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3" name="Shape 33"/>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6" name="Shape 36"/>
          <p:cNvSpPr>
            <a:spLocks noGrp="1"/>
          </p:cNvSpPr>
          <p:nvPr>
            <p:ph type="pic" idx="2"/>
          </p:nvPr>
        </p:nvSpPr>
        <p:spPr>
          <a:xfrm>
            <a:off x="1792288" y="612775"/>
            <a:ext cx="5486399" cy="4114800"/>
          </a:xfrm>
          <a:prstGeom prst="rect">
            <a:avLst/>
          </a:prstGeom>
          <a:noFill/>
          <a:ln>
            <a:noFill/>
          </a:ln>
        </p:spPr>
      </p:sp>
      <p:sp>
        <p:nvSpPr>
          <p:cNvPr id="37" name="Shape 3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38" name="Shape 38"/>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9" name="Shape 39"/>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0" name="Shape 40"/>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3" name="Shape 43"/>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4" name="Shape 44"/>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45" name="Shape 45"/>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6" name="Shape 46"/>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7" name="Shape 47"/>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0" name="Shape 50"/>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1" name="Shape 51"/>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54" name="Shape 54"/>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5" name="Shape 55"/>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6" name="Shape 56"/>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9" name="Shape 59"/>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60" name="Shape 60"/>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1" name="Shape 61"/>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62" name="Shape 62"/>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3" name="Shape 63"/>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4" name="Shape 64"/>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5" name="Shape 65"/>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6" name="Shape 6"/>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a:lvl1pPr>
            <a:lvl2pPr marL="742950" marR="0" indent="-107950" algn="l" rtl="0">
              <a:spcBef>
                <a:spcPts val="560"/>
              </a:spcBef>
              <a:spcAft>
                <a:spcPts val="0"/>
              </a:spcAft>
              <a:buClr>
                <a:schemeClr val="dk1"/>
              </a:buClr>
              <a:buFont typeface="Arial"/>
              <a:buChar char="–"/>
              <a:defRPr/>
            </a:lvl2pPr>
            <a:lvl3pPr marL="1143000" marR="0" indent="-76200" algn="l" rtl="0">
              <a:spcBef>
                <a:spcPts val="480"/>
              </a:spcBef>
              <a:spcAft>
                <a:spcPts val="0"/>
              </a:spcAft>
              <a:buClr>
                <a:schemeClr val="dk1"/>
              </a:buClr>
              <a:buFont typeface="Arial"/>
              <a:buChar char="•"/>
              <a:defRPr/>
            </a:lvl3pPr>
            <a:lvl4pPr marL="1600200" marR="0" indent="-101600" algn="l" rtl="0">
              <a:spcBef>
                <a:spcPts val="400"/>
              </a:spcBef>
              <a:spcAft>
                <a:spcPts val="0"/>
              </a:spcAft>
              <a:buClr>
                <a:schemeClr val="dk1"/>
              </a:buClr>
              <a:buFont typeface="Arial"/>
              <a:buChar char="–"/>
              <a:defRPr/>
            </a:lvl4pPr>
            <a:lvl5pPr marL="2057400" marR="0" indent="-101600" algn="l" rtl="0">
              <a:spcBef>
                <a:spcPts val="400"/>
              </a:spcBef>
              <a:spcAft>
                <a:spcPts val="0"/>
              </a:spcAft>
              <a:buClr>
                <a:schemeClr val="dk1"/>
              </a:buClr>
              <a:buFont typeface="Arial"/>
              <a:buChar char="»"/>
              <a:defRPr/>
            </a:lvl5pPr>
            <a:lvl6pPr marL="2514600" marR="0" indent="-101600" algn="l" rtl="0">
              <a:spcBef>
                <a:spcPts val="400"/>
              </a:spcBef>
              <a:spcAft>
                <a:spcPts val="0"/>
              </a:spcAft>
              <a:buClr>
                <a:schemeClr val="dk1"/>
              </a:buClr>
              <a:buFont typeface="Arial"/>
              <a:buChar char="»"/>
              <a:defRPr/>
            </a:lvl6pPr>
            <a:lvl7pPr marL="2971800" marR="0" indent="-101600" algn="l" rtl="0">
              <a:spcBef>
                <a:spcPts val="400"/>
              </a:spcBef>
              <a:spcAft>
                <a:spcPts val="0"/>
              </a:spcAft>
              <a:buClr>
                <a:schemeClr val="dk1"/>
              </a:buClr>
              <a:buFont typeface="Arial"/>
              <a:buChar char="»"/>
              <a:defRPr/>
            </a:lvl7pPr>
            <a:lvl8pPr marL="3429000" marR="0" indent="-101600" algn="l" rtl="0">
              <a:spcBef>
                <a:spcPts val="400"/>
              </a:spcBef>
              <a:spcAft>
                <a:spcPts val="0"/>
              </a:spcAft>
              <a:buClr>
                <a:schemeClr val="dk1"/>
              </a:buClr>
              <a:buFont typeface="Arial"/>
              <a:buChar char="»"/>
              <a:defRPr/>
            </a:lvl8pPr>
            <a:lvl9pPr marL="3886200" marR="0" indent="-101600" algn="l" rtl="0">
              <a:spcBef>
                <a:spcPts val="400"/>
              </a:spcBef>
              <a:spcAft>
                <a:spcPts val="0"/>
              </a:spcAft>
              <a:buClr>
                <a:schemeClr val="dk1"/>
              </a:buClr>
              <a:buFont typeface="Arial"/>
              <a:buChar char="»"/>
              <a:defRPr/>
            </a:lvl9pPr>
          </a:lstStyle>
          <a:p>
            <a:endParaRPr/>
          </a:p>
        </p:txBody>
      </p:sp>
      <p:sp>
        <p:nvSpPr>
          <p:cNvPr id="7" name="Shape 7"/>
          <p:cNvSpPr txBox="1">
            <a:spLocks noGrp="1"/>
          </p:cNvSpPr>
          <p:nvPr>
            <p:ph type="dt" idx="10"/>
          </p:nvPr>
        </p:nvSpPr>
        <p:spPr>
          <a:xfrm>
            <a:off x="457200" y="6245225"/>
            <a:ext cx="2133599"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 name="Shape 8"/>
          <p:cNvSpPr txBox="1">
            <a:spLocks noGrp="1"/>
          </p:cNvSpPr>
          <p:nvPr>
            <p:ph type="ftr" idx="11"/>
          </p:nvPr>
        </p:nvSpPr>
        <p:spPr>
          <a:xfrm>
            <a:off x="3124200" y="6245225"/>
            <a:ext cx="2895600" cy="476249"/>
          </a:xfrm>
          <a:prstGeom prst="rect">
            <a:avLst/>
          </a:prstGeom>
          <a:noFill/>
          <a:ln>
            <a:noFill/>
          </a:ln>
        </p:spPr>
        <p:txBody>
          <a:bodyPr lIns="91425" tIns="91425" rIns="91425" bIns="91425"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 name="Shape 9"/>
          <p:cNvSpPr txBox="1">
            <a:spLocks noGrp="1"/>
          </p:cNvSpPr>
          <p:nvPr>
            <p:ph type="sldNum" idx="12"/>
          </p:nvPr>
        </p:nvSpPr>
        <p:spPr>
          <a:xfrm>
            <a:off x="6553200" y="6245225"/>
            <a:ext cx="2133599" cy="476249"/>
          </a:xfrm>
          <a:prstGeom prst="rect">
            <a:avLst/>
          </a:prstGeom>
          <a:noFill/>
          <a:ln>
            <a:noFill/>
          </a:ln>
        </p:spPr>
        <p:txBody>
          <a:bodyPr lIns="91425" tIns="45700" rIns="91425" bIns="45700" anchor="t" anchorCtr="0">
            <a:noAutofit/>
          </a:bodyPr>
          <a:lstStyle>
            <a:lvl1pPr marL="0" marR="0" indent="0" algn="r" rtl="0">
              <a:lnSpc>
                <a:spcPct val="100000"/>
              </a:lnSpc>
              <a:spcBef>
                <a:spcPts val="0"/>
              </a:spcBef>
              <a:spcAft>
                <a:spcPts val="0"/>
              </a:spcAft>
              <a:buNone/>
              <a:defRPr sz="1400" b="0" i="0" u="none" strike="noStrike" cap="none" baseline="0">
                <a:solidFill>
                  <a:schemeClr val="dk1"/>
                </a:solidFill>
                <a:latin typeface="Arial"/>
                <a:ea typeface="Arial"/>
                <a:cs typeface="Arial"/>
                <a:sym typeface="Arial"/>
              </a:defRPr>
            </a:lvl1pPr>
          </a:lstStyle>
          <a:p>
            <a:pPr marL="0" lvl="0" indent="0">
              <a:spcBef>
                <a:spcPts val="0"/>
              </a:spcBef>
              <a:buClr>
                <a:schemeClr val="dk1"/>
              </a:buClr>
              <a:buSzPct val="25000"/>
              <a:buFont typeface="Arial"/>
              <a:buNone/>
            </a:pPr>
            <a:fld id="{00000000-1234-1234-1234-123412341234}" type="slidenum">
              <a:rPr lang="en-US"/>
              <a:t>‹#›</a:t>
            </a:fld>
            <a:endParaRPr lang="en-US"/>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44000" cy="5303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0"/>
            <a:ext cx="9144000" cy="1169551"/>
          </a:xfrm>
          <a:prstGeom prst="rect">
            <a:avLst/>
          </a:prstGeom>
          <a:solidFill>
            <a:schemeClr val="accent1"/>
          </a:solidFill>
        </p:spPr>
        <p:txBody>
          <a:bodyPr wrap="square" rtlCol="0">
            <a:spAutoFit/>
          </a:bodyPr>
          <a:lstStyle/>
          <a:p>
            <a:pPr lvl="0" algn="ctr">
              <a:buClr>
                <a:schemeClr val="dk1"/>
              </a:buClr>
              <a:buSzPct val="25000"/>
            </a:pPr>
            <a:r>
              <a:rPr lang="en-US" i="1" dirty="0" err="1">
                <a:solidFill>
                  <a:schemeClr val="dk1"/>
                </a:solidFill>
              </a:rPr>
              <a:t>Appr</a:t>
            </a:r>
            <a:r>
              <a:rPr lang="en-US" i="1" dirty="0">
                <a:solidFill>
                  <a:schemeClr val="dk1"/>
                </a:solidFill>
              </a:rPr>
              <a:t>. 550,000 Hungarian Jews were killed in the Holocaust, most were transported to Auschwitz over a 2 month period (May-July 1944), 1000s of others were killed in the last days of the War by Hungarian paramilitary as Soviet troops battled Axis troops in the City of Budapest. </a:t>
            </a:r>
          </a:p>
          <a:p>
            <a:pPr lvl="0" algn="ctr">
              <a:buClr>
                <a:schemeClr val="dk1"/>
              </a:buClr>
              <a:buSzPct val="25000"/>
            </a:pPr>
            <a:r>
              <a:rPr lang="en-US" i="1" dirty="0">
                <a:solidFill>
                  <a:schemeClr val="dk1"/>
                </a:solidFill>
              </a:rPr>
              <a:t>Laszlo Balazs’ father, stepmother, brother, all aunts-&gt;killed, Eva </a:t>
            </a:r>
            <a:r>
              <a:rPr lang="en-US" i="1" dirty="0" err="1">
                <a:solidFill>
                  <a:schemeClr val="dk1"/>
                </a:solidFill>
              </a:rPr>
              <a:t>Rado’s</a:t>
            </a:r>
            <a:r>
              <a:rPr lang="en-US" i="1" dirty="0">
                <a:solidFill>
                  <a:schemeClr val="dk1"/>
                </a:solidFill>
              </a:rPr>
              <a:t> father, mother killed. They married in Montreal, Canada in 1953 and had 3 children, Edward, Stephen and Thomas</a:t>
            </a:r>
            <a:endParaRPr lang="en-US" dirty="0"/>
          </a:p>
        </p:txBody>
      </p:sp>
    </p:spTree>
    <p:extLst>
      <p:ext uri="{BB962C8B-B14F-4D97-AF65-F5344CB8AC3E}">
        <p14:creationId xmlns:p14="http://schemas.microsoft.com/office/powerpoint/2010/main" val="22721858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Jewish Couple Budapest</a:t>
            </a:r>
          </a:p>
        </p:txBody>
      </p:sp>
      <p:pic>
        <p:nvPicPr>
          <p:cNvPr id="137" name="Shape 137"/>
          <p:cNvPicPr preferRelativeResize="0"/>
          <p:nvPr/>
        </p:nvPicPr>
        <p:blipFill rotWithShape="1">
          <a:blip r:embed="rId3">
            <a:alphaModFix/>
          </a:blip>
          <a:srcRect/>
          <a:stretch/>
        </p:blipFill>
        <p:spPr>
          <a:xfrm>
            <a:off x="1371600" y="1524000"/>
            <a:ext cx="6096000" cy="4362449"/>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Arrow cross-Hungarian Nazis</a:t>
            </a:r>
          </a:p>
        </p:txBody>
      </p:sp>
      <p:pic>
        <p:nvPicPr>
          <p:cNvPr id="143" name="Shape 143"/>
          <p:cNvPicPr preferRelativeResize="0"/>
          <p:nvPr/>
        </p:nvPicPr>
        <p:blipFill rotWithShape="1">
          <a:blip r:embed="rId3">
            <a:alphaModFix/>
          </a:blip>
          <a:srcRect/>
          <a:stretch/>
        </p:blipFill>
        <p:spPr>
          <a:xfrm>
            <a:off x="1600200" y="1828800"/>
            <a:ext cx="5714999" cy="4267199"/>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457200" y="274637"/>
            <a:ext cx="8229600" cy="5635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000" b="0" i="0" u="none" strike="noStrike" cap="none" baseline="0">
                <a:solidFill>
                  <a:schemeClr val="dk2"/>
                </a:solidFill>
                <a:latin typeface="Arial"/>
                <a:ea typeface="Arial"/>
                <a:cs typeface="Arial"/>
                <a:sym typeface="Arial"/>
              </a:rPr>
              <a:t>Jewish victims of the Arrow Cross</a:t>
            </a:r>
          </a:p>
        </p:txBody>
      </p:sp>
      <p:pic>
        <p:nvPicPr>
          <p:cNvPr id="149" name="Shape 149"/>
          <p:cNvPicPr preferRelativeResize="0"/>
          <p:nvPr/>
        </p:nvPicPr>
        <p:blipFill rotWithShape="1">
          <a:blip r:embed="rId3">
            <a:alphaModFix/>
          </a:blip>
          <a:srcRect/>
          <a:stretch/>
        </p:blipFill>
        <p:spPr>
          <a:xfrm>
            <a:off x="2362200" y="914400"/>
            <a:ext cx="4381500" cy="571499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Hero- Raoul Wallenberg</a:t>
            </a:r>
          </a:p>
        </p:txBody>
      </p:sp>
      <p:pic>
        <p:nvPicPr>
          <p:cNvPr id="155" name="Shape 155"/>
          <p:cNvPicPr preferRelativeResize="0"/>
          <p:nvPr/>
        </p:nvPicPr>
        <p:blipFill rotWithShape="1">
          <a:blip r:embed="rId3">
            <a:alphaModFix/>
          </a:blip>
          <a:srcRect/>
          <a:stretch/>
        </p:blipFill>
        <p:spPr>
          <a:xfrm>
            <a:off x="2286000" y="1447800"/>
            <a:ext cx="4343400" cy="4017961"/>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Victims of Jewish Ghetto</a:t>
            </a:r>
          </a:p>
        </p:txBody>
      </p:sp>
      <p:pic>
        <p:nvPicPr>
          <p:cNvPr id="161" name="Shape 161"/>
          <p:cNvPicPr preferRelativeResize="0"/>
          <p:nvPr/>
        </p:nvPicPr>
        <p:blipFill rotWithShape="1">
          <a:blip r:embed="rId3">
            <a:alphaModFix/>
          </a:blip>
          <a:srcRect/>
          <a:stretch/>
        </p:blipFill>
        <p:spPr>
          <a:xfrm>
            <a:off x="1219200" y="1752600"/>
            <a:ext cx="5714999" cy="4143374"/>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Arrivals</a:t>
            </a:r>
          </a:p>
        </p:txBody>
      </p:sp>
      <p:pic>
        <p:nvPicPr>
          <p:cNvPr id="167" name="Shape 167"/>
          <p:cNvPicPr preferRelativeResize="0"/>
          <p:nvPr/>
        </p:nvPicPr>
        <p:blipFill rotWithShape="1">
          <a:blip r:embed="rId3">
            <a:alphaModFix/>
          </a:blip>
          <a:srcRect/>
          <a:stretch/>
        </p:blipFill>
        <p:spPr>
          <a:xfrm>
            <a:off x="1371600" y="1600200"/>
            <a:ext cx="5714999" cy="4133849"/>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Shape 172"/>
          <p:cNvPicPr preferRelativeResize="0"/>
          <p:nvPr/>
        </p:nvPicPr>
        <p:blipFill rotWithShape="1">
          <a:blip r:embed="rId3">
            <a:alphaModFix/>
          </a:blip>
          <a:srcRect/>
          <a:stretch/>
        </p:blipFill>
        <p:spPr>
          <a:xfrm>
            <a:off x="1066800" y="1169987"/>
            <a:ext cx="7086600" cy="5316537"/>
          </a:xfrm>
          <a:prstGeom prst="rect">
            <a:avLst/>
          </a:prstGeom>
          <a:noFill/>
          <a:ln>
            <a:noFill/>
          </a:ln>
        </p:spPr>
      </p:pic>
      <p:sp>
        <p:nvSpPr>
          <p:cNvPr id="173" name="Shape 173"/>
          <p:cNvSpPr txBox="1"/>
          <p:nvPr/>
        </p:nvSpPr>
        <p:spPr>
          <a:xfrm>
            <a:off x="476250" y="228600"/>
            <a:ext cx="8686800"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1" i="1" u="none" strike="noStrike" cap="none" baseline="0">
                <a:solidFill>
                  <a:schemeClr val="dk1"/>
                </a:solidFill>
                <a:latin typeface="Arial"/>
                <a:ea typeface="Arial"/>
                <a:cs typeface="Arial"/>
                <a:sym typeface="Arial"/>
              </a:rPr>
              <a:t>437,402 Jews from fifty-five Hungarian localities were deported to Auschwitz in 147 trains. Most were gassed at Birkenau soon after they arrived.</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25400" y="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Pr>
              <a:t>Christmas and life at Auschwitz for the personnel</a:t>
            </a:r>
          </a:p>
        </p:txBody>
      </p:sp>
      <p:pic>
        <p:nvPicPr>
          <p:cNvPr id="179" name="Shape 179"/>
          <p:cNvPicPr preferRelativeResize="0"/>
          <p:nvPr/>
        </p:nvPicPr>
        <p:blipFill rotWithShape="1">
          <a:blip r:embed="rId3">
            <a:alphaModFix/>
          </a:blip>
          <a:srcRect/>
          <a:stretch/>
        </p:blipFill>
        <p:spPr>
          <a:xfrm>
            <a:off x="1981200" y="558800"/>
            <a:ext cx="4286250" cy="2752725"/>
          </a:xfrm>
          <a:prstGeom prst="rect">
            <a:avLst/>
          </a:prstGeom>
          <a:noFill/>
          <a:ln>
            <a:noFill/>
          </a:ln>
        </p:spPr>
      </p:pic>
      <p:pic>
        <p:nvPicPr>
          <p:cNvPr id="180" name="Shape 180"/>
          <p:cNvPicPr preferRelativeResize="0"/>
          <p:nvPr/>
        </p:nvPicPr>
        <p:blipFill rotWithShape="1">
          <a:blip r:embed="rId4">
            <a:alphaModFix/>
          </a:blip>
          <a:srcRect/>
          <a:stretch/>
        </p:blipFill>
        <p:spPr>
          <a:xfrm>
            <a:off x="361950" y="3005136"/>
            <a:ext cx="3911599" cy="2605086"/>
          </a:xfrm>
          <a:prstGeom prst="rect">
            <a:avLst/>
          </a:prstGeom>
          <a:noFill/>
          <a:ln>
            <a:noFill/>
          </a:ln>
        </p:spPr>
      </p:pic>
      <p:pic>
        <p:nvPicPr>
          <p:cNvPr id="181" name="Shape 181"/>
          <p:cNvPicPr preferRelativeResize="0"/>
          <p:nvPr/>
        </p:nvPicPr>
        <p:blipFill rotWithShape="1">
          <a:blip r:embed="rId5">
            <a:alphaModFix/>
          </a:blip>
          <a:srcRect/>
          <a:stretch/>
        </p:blipFill>
        <p:spPr>
          <a:xfrm>
            <a:off x="5397500" y="3276600"/>
            <a:ext cx="3746499" cy="2416175"/>
          </a:xfrm>
          <a:prstGeom prst="rect">
            <a:avLst/>
          </a:prstGeom>
          <a:noFill/>
          <a:ln>
            <a:noFill/>
          </a:ln>
        </p:spPr>
      </p:pic>
      <p:pic>
        <p:nvPicPr>
          <p:cNvPr id="182" name="Shape 182"/>
          <p:cNvPicPr preferRelativeResize="0"/>
          <p:nvPr/>
        </p:nvPicPr>
        <p:blipFill rotWithShape="1">
          <a:blip r:embed="rId6">
            <a:alphaModFix/>
          </a:blip>
          <a:srcRect/>
          <a:stretch/>
        </p:blipFill>
        <p:spPr>
          <a:xfrm>
            <a:off x="6858000" y="19050"/>
            <a:ext cx="2239961" cy="3292474"/>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None/>
            </a:pPr>
            <a:endParaRPr sz="4400" b="0" i="0" u="none" strike="noStrike" cap="none" baseline="0">
              <a:solidFill>
                <a:schemeClr val="dk2"/>
              </a:solidFill>
              <a:latin typeface="Arial"/>
              <a:ea typeface="Arial"/>
              <a:cs typeface="Arial"/>
              <a:sym typeface="Arial"/>
            </a:endParaRPr>
          </a:p>
        </p:txBody>
      </p:sp>
      <p:sp>
        <p:nvSpPr>
          <p:cNvPr id="188" name="Shape 188"/>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139700" algn="l" rtl="0">
              <a:spcBef>
                <a:spcPts val="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endParaRPr>
          </a:p>
        </p:txBody>
      </p:sp>
      <p:pic>
        <p:nvPicPr>
          <p:cNvPr id="189" name="Shape 189"/>
          <p:cNvPicPr preferRelativeResize="0"/>
          <p:nvPr/>
        </p:nvPicPr>
        <p:blipFill rotWithShape="1">
          <a:blip r:embed="rId3">
            <a:alphaModFix/>
          </a:blip>
          <a:srcRect/>
          <a:stretch/>
        </p:blipFill>
        <p:spPr>
          <a:xfrm>
            <a:off x="304800" y="304800"/>
            <a:ext cx="8534399" cy="6400799"/>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Shape 194"/>
          <p:cNvPicPr preferRelativeResize="0"/>
          <p:nvPr/>
        </p:nvPicPr>
        <p:blipFill rotWithShape="1">
          <a:blip r:embed="rId3">
            <a:alphaModFix/>
          </a:blip>
          <a:srcRect/>
          <a:stretch/>
        </p:blipFill>
        <p:spPr>
          <a:xfrm>
            <a:off x="2438400" y="9525"/>
            <a:ext cx="4681536" cy="6242049"/>
          </a:xfrm>
          <a:prstGeom prst="rect">
            <a:avLst/>
          </a:prstGeom>
          <a:noFill/>
          <a:ln>
            <a:noFill/>
          </a:ln>
        </p:spPr>
      </p:pic>
      <p:sp>
        <p:nvSpPr>
          <p:cNvPr id="195" name="Shape 195"/>
          <p:cNvSpPr txBox="1"/>
          <p:nvPr/>
        </p:nvSpPr>
        <p:spPr>
          <a:xfrm>
            <a:off x="2547936" y="257175"/>
            <a:ext cx="4572000" cy="1754187"/>
          </a:xfrm>
          <a:prstGeom prst="rect">
            <a:avLst/>
          </a:prstGeom>
          <a:noFill/>
          <a:ln>
            <a:noFill/>
          </a:ln>
        </p:spPr>
        <p:txBody>
          <a:bodyPr lIns="91425" tIns="45700" rIns="91425" bIns="45700" anchor="t" anchorCtr="0">
            <a:noAutofit/>
          </a:bodyPr>
          <a:lstStyle/>
          <a:p>
            <a:pPr marL="457200" marR="0" lvl="1" indent="0" algn="l" rtl="0">
              <a:lnSpc>
                <a:spcPct val="100000"/>
              </a:lnSpc>
              <a:spcBef>
                <a:spcPts val="0"/>
              </a:spcBef>
              <a:spcAft>
                <a:spcPts val="0"/>
              </a:spcAft>
              <a:buClr>
                <a:schemeClr val="dk1"/>
              </a:buClr>
              <a:buSzPct val="25000"/>
              <a:buFont typeface="Arial"/>
              <a:buNone/>
            </a:pPr>
            <a:r>
              <a:rPr lang="en-US" sz="1800" b="1" i="1" u="none" strike="noStrike" cap="none" baseline="0">
                <a:solidFill>
                  <a:schemeClr val="dk1"/>
                </a:solidFill>
                <a:latin typeface="Arial"/>
                <a:ea typeface="Arial"/>
                <a:cs typeface="Arial"/>
                <a:sym typeface="Arial"/>
              </a:rPr>
              <a:t>The railroad system was stretched to its limits to keep up with the demand of the camp, where as many as 12,000 people a day were being gassed</a:t>
            </a:r>
          </a:p>
          <a:p>
            <a:pPr marL="0" marR="0" lvl="0" indent="0" algn="l" rtl="0">
              <a:lnSpc>
                <a:spcPct val="100000"/>
              </a:lnSpc>
              <a:spcBef>
                <a:spcPts val="0"/>
              </a:spcBef>
              <a:spcAft>
                <a:spcPts val="0"/>
              </a:spcAft>
              <a:buNone/>
            </a:pPr>
            <a:endParaRPr sz="1800" b="1"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Shape 88"/>
          <p:cNvPicPr preferRelativeResize="0"/>
          <p:nvPr/>
        </p:nvPicPr>
        <p:blipFill rotWithShape="1">
          <a:blip r:embed="rId3">
            <a:alphaModFix/>
          </a:blip>
          <a:srcRect/>
          <a:stretch/>
        </p:blipFill>
        <p:spPr>
          <a:xfrm>
            <a:off x="2230436" y="307975"/>
            <a:ext cx="4681536" cy="62420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990600" y="-76200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1" i="0" u="none" strike="noStrike" cap="none" baseline="0">
                <a:solidFill>
                  <a:schemeClr val="dk2"/>
                </a:solidFill>
                <a:latin typeface="Arial"/>
                <a:ea typeface="Arial"/>
                <a:cs typeface="Arial"/>
                <a:sym typeface="Arial"/>
              </a:rPr>
              <a:t>-</a:t>
            </a:r>
          </a:p>
        </p:txBody>
      </p:sp>
      <p:pic>
        <p:nvPicPr>
          <p:cNvPr id="201" name="Shape 201"/>
          <p:cNvPicPr preferRelativeResize="0"/>
          <p:nvPr/>
        </p:nvPicPr>
        <p:blipFill rotWithShape="1">
          <a:blip r:embed="rId3">
            <a:alphaModFix/>
          </a:blip>
          <a:srcRect/>
          <a:stretch/>
        </p:blipFill>
        <p:spPr>
          <a:xfrm>
            <a:off x="-11112" y="19050"/>
            <a:ext cx="9136061" cy="6870700"/>
          </a:xfrm>
          <a:prstGeom prst="rect">
            <a:avLst/>
          </a:prstGeom>
          <a:noFill/>
          <a:ln>
            <a:noFill/>
          </a:ln>
        </p:spPr>
      </p:pic>
      <p:sp>
        <p:nvSpPr>
          <p:cNvPr id="202" name="Shape 202"/>
          <p:cNvSpPr txBox="1"/>
          <p:nvPr/>
        </p:nvSpPr>
        <p:spPr>
          <a:xfrm>
            <a:off x="0" y="0"/>
            <a:ext cx="9124950" cy="1200150"/>
          </a:xfrm>
          <a:prstGeom prst="rect">
            <a:avLst/>
          </a:prstGeom>
          <a:noFill/>
          <a:ln>
            <a:noFill/>
          </a:ln>
        </p:spPr>
        <p:txBody>
          <a:bodyPr lIns="91425" tIns="45700" rIns="91425" bIns="45700" anchor="t" anchorCtr="0">
            <a:noAutofit/>
          </a:bodyPr>
          <a:lstStyle/>
          <a:p>
            <a:pPr marL="0" marR="0" lvl="0" indent="0" algn="r" rtl="0">
              <a:lnSpc>
                <a:spcPct val="100000"/>
              </a:lnSpc>
              <a:spcBef>
                <a:spcPts val="0"/>
              </a:spcBef>
              <a:spcAft>
                <a:spcPts val="0"/>
              </a:spcAft>
              <a:buClr>
                <a:srgbClr val="FF0000"/>
              </a:buClr>
              <a:buSzPct val="25000"/>
              <a:buFont typeface="Arial"/>
              <a:buNone/>
            </a:pPr>
            <a:r>
              <a:rPr lang="en-US" sz="1800" b="1" i="0" u="none" strike="noStrike" cap="none" baseline="0">
                <a:solidFill>
                  <a:srgbClr val="FF0000"/>
                </a:solidFill>
                <a:latin typeface="Arial"/>
                <a:ea typeface="Arial"/>
                <a:cs typeface="Arial"/>
                <a:sym typeface="Arial"/>
              </a:rPr>
              <a:t>Auschwitz-&gt;350k+ Hungarians killed, 500k deported</a:t>
            </a:r>
          </a:p>
          <a:p>
            <a:pPr marL="0" marR="0" lvl="0" indent="0" algn="r" rtl="0">
              <a:lnSpc>
                <a:spcPct val="100000"/>
              </a:lnSpc>
              <a:spcBef>
                <a:spcPts val="0"/>
              </a:spcBef>
              <a:spcAft>
                <a:spcPts val="0"/>
              </a:spcAft>
              <a:buClr>
                <a:srgbClr val="FF0000"/>
              </a:buClr>
              <a:buSzPct val="25000"/>
              <a:buFont typeface="Arial"/>
              <a:buNone/>
            </a:pPr>
            <a:r>
              <a:rPr lang="en-US" sz="1800" b="1" i="0" u="none" strike="noStrike" cap="none" baseline="0">
                <a:solidFill>
                  <a:srgbClr val="FF0000"/>
                </a:solidFill>
                <a:latin typeface="Arial"/>
                <a:ea typeface="Arial"/>
                <a:cs typeface="Arial"/>
                <a:sym typeface="Arial"/>
              </a:rPr>
              <a:t>-More Hungarians killed at Auschwitz than any other Nationality</a:t>
            </a:r>
          </a:p>
          <a:p>
            <a:pPr marL="0" marR="0" lvl="0" indent="0" algn="r" rtl="0">
              <a:lnSpc>
                <a:spcPct val="100000"/>
              </a:lnSpc>
              <a:spcBef>
                <a:spcPts val="0"/>
              </a:spcBef>
              <a:spcAft>
                <a:spcPts val="0"/>
              </a:spcAft>
              <a:buClr>
                <a:srgbClr val="FF0000"/>
              </a:buClr>
              <a:buSzPct val="25000"/>
              <a:buFont typeface="Arial"/>
              <a:buNone/>
            </a:pPr>
            <a:r>
              <a:rPr lang="en-US" sz="1800" b="1" i="0" u="none" strike="noStrike" cap="none" baseline="0">
                <a:solidFill>
                  <a:srgbClr val="FF0000"/>
                </a:solidFill>
                <a:latin typeface="Arial"/>
                <a:ea typeface="Arial"/>
                <a:cs typeface="Arial"/>
                <a:sym typeface="Arial"/>
              </a:rPr>
              <a:t>-Last Days 1000s killed daily- crematoriums no longer viable</a:t>
            </a:r>
          </a:p>
          <a:p>
            <a:pPr marL="0" marR="0" lvl="0" indent="0" algn="r" rtl="0">
              <a:lnSpc>
                <a:spcPct val="100000"/>
              </a:lnSpc>
              <a:spcBef>
                <a:spcPts val="0"/>
              </a:spcBef>
              <a:spcAft>
                <a:spcPts val="0"/>
              </a:spcAft>
              <a:buClr>
                <a:srgbClr val="FF0000"/>
              </a:buClr>
              <a:buSzPct val="25000"/>
              <a:buFont typeface="Arial"/>
              <a:buNone/>
            </a:pPr>
            <a:r>
              <a:rPr lang="en-US" sz="1800" b="1" i="0" u="none" strike="noStrike" cap="none" baseline="0">
                <a:solidFill>
                  <a:srgbClr val="FF0000"/>
                </a:solidFill>
                <a:latin typeface="Arial"/>
                <a:ea typeface="Arial"/>
                <a:cs typeface="Arial"/>
                <a:sym typeface="Arial"/>
              </a:rPr>
              <a:t>-Mass trench executionsTotal deaths→Approx. 500k of 800k Hungarian Jews</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74637"/>
            <a:ext cx="8153399" cy="6397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Deportation</a:t>
            </a:r>
          </a:p>
        </p:txBody>
      </p:sp>
      <p:pic>
        <p:nvPicPr>
          <p:cNvPr id="208" name="Shape 208"/>
          <p:cNvPicPr preferRelativeResize="0"/>
          <p:nvPr/>
        </p:nvPicPr>
        <p:blipFill rotWithShape="1">
          <a:blip r:embed="rId3">
            <a:alphaModFix/>
          </a:blip>
          <a:srcRect/>
          <a:stretch/>
        </p:blipFill>
        <p:spPr>
          <a:xfrm>
            <a:off x="1450975" y="1087437"/>
            <a:ext cx="6242049" cy="4681536"/>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457200" y="274637"/>
            <a:ext cx="8229600" cy="48736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2400" b="0" i="0" u="none" strike="noStrike" cap="none" baseline="0">
                <a:solidFill>
                  <a:schemeClr val="dk2"/>
                </a:solidFill>
                <a:latin typeface="Arial"/>
                <a:ea typeface="Arial"/>
                <a:cs typeface="Arial"/>
                <a:sym typeface="Arial"/>
              </a:rPr>
              <a:t>Child Tattooed at Auschwitz</a:t>
            </a:r>
          </a:p>
        </p:txBody>
      </p:sp>
      <p:pic>
        <p:nvPicPr>
          <p:cNvPr id="214" name="Shape 214"/>
          <p:cNvPicPr preferRelativeResize="0"/>
          <p:nvPr/>
        </p:nvPicPr>
        <p:blipFill rotWithShape="1">
          <a:blip r:embed="rId3">
            <a:alphaModFix/>
          </a:blip>
          <a:srcRect/>
          <a:stretch/>
        </p:blipFill>
        <p:spPr>
          <a:xfrm>
            <a:off x="1524000" y="762000"/>
            <a:ext cx="6199187" cy="4876799"/>
          </a:xfrm>
          <a:prstGeom prst="rect">
            <a:avLst/>
          </a:prstGeom>
          <a:noFill/>
          <a:ln>
            <a:noFill/>
          </a:ln>
        </p:spPr>
      </p:pic>
      <p:sp>
        <p:nvSpPr>
          <p:cNvPr id="215" name="Shape 215"/>
          <p:cNvSpPr/>
          <p:nvPr/>
        </p:nvSpPr>
        <p:spPr>
          <a:xfrm>
            <a:off x="3505200" y="4876800"/>
            <a:ext cx="2514599" cy="1143000"/>
          </a:xfrm>
          <a:prstGeom prst="ellipse">
            <a:avLst/>
          </a:prstGeom>
          <a:no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cxnSp>
        <p:nvCxnSpPr>
          <p:cNvPr id="216" name="Shape 216"/>
          <p:cNvCxnSpPr/>
          <p:nvPr/>
        </p:nvCxnSpPr>
        <p:spPr>
          <a:xfrm>
            <a:off x="1143000" y="2438400"/>
            <a:ext cx="3657600" cy="2895600"/>
          </a:xfrm>
          <a:prstGeom prst="straightConnector1">
            <a:avLst/>
          </a:prstGeom>
          <a:noFill/>
          <a:ln w="9525" cap="flat" cmpd="sng">
            <a:solidFill>
              <a:schemeClr val="dk1"/>
            </a:solidFill>
            <a:prstDash val="solid"/>
            <a:miter/>
            <a:headEnd type="none" w="med" len="med"/>
            <a:tailEnd type="triangle" w="lg" len="lg"/>
          </a:ln>
        </p:spPr>
      </p:cxn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81000" y="255587"/>
            <a:ext cx="8305799" cy="8127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600" b="0" i="0" u="none" strike="noStrike" cap="none" baseline="0">
                <a:solidFill>
                  <a:schemeClr val="dk2"/>
                </a:solidFill>
                <a:latin typeface="Arial"/>
                <a:ea typeface="Arial"/>
                <a:cs typeface="Arial"/>
                <a:sym typeface="Arial"/>
              </a:rPr>
              <a:t>Barracks-&gt;Auschwitz</a:t>
            </a:r>
          </a:p>
        </p:txBody>
      </p:sp>
      <p:pic>
        <p:nvPicPr>
          <p:cNvPr id="222" name="Shape 222"/>
          <p:cNvPicPr preferRelativeResize="0"/>
          <p:nvPr/>
        </p:nvPicPr>
        <p:blipFill rotWithShape="1">
          <a:blip r:embed="rId3">
            <a:alphaModFix/>
          </a:blip>
          <a:srcRect/>
          <a:stretch/>
        </p:blipFill>
        <p:spPr>
          <a:xfrm>
            <a:off x="1450975" y="1087437"/>
            <a:ext cx="6242049" cy="4681536"/>
          </a:xfrm>
          <a:prstGeom prst="rect">
            <a:avLst/>
          </a:prstGeom>
          <a:noFill/>
          <a:ln>
            <a:noFill/>
          </a:ln>
        </p:spPr>
      </p:pic>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457200" y="274637"/>
            <a:ext cx="8229600" cy="715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600" b="0" i="0" u="none" strike="noStrike" cap="none" baseline="0">
                <a:solidFill>
                  <a:schemeClr val="dk2"/>
                </a:solidFill>
                <a:latin typeface="Arial"/>
                <a:ea typeface="Arial"/>
                <a:cs typeface="Arial"/>
                <a:sym typeface="Arial"/>
              </a:rPr>
              <a:t>Evidence Room-Auschwitz</a:t>
            </a:r>
          </a:p>
        </p:txBody>
      </p:sp>
      <p:pic>
        <p:nvPicPr>
          <p:cNvPr id="228" name="Shape 228"/>
          <p:cNvPicPr preferRelativeResize="0"/>
          <p:nvPr/>
        </p:nvPicPr>
        <p:blipFill rotWithShape="1">
          <a:blip r:embed="rId3">
            <a:alphaModFix/>
          </a:blip>
          <a:srcRect/>
          <a:stretch/>
        </p:blipFill>
        <p:spPr>
          <a:xfrm>
            <a:off x="1450975" y="1087437"/>
            <a:ext cx="6242049" cy="4681536"/>
          </a:xfrm>
          <a:prstGeom prst="rect">
            <a:avLst/>
          </a:prstGeom>
          <a:noFill/>
          <a:ln>
            <a:noFill/>
          </a:ln>
        </p:spPr>
      </p:pic>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457200" y="274637"/>
            <a:ext cx="8077199" cy="715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1600" b="1" i="1" u="none" strike="noStrike" cap="none" baseline="0">
                <a:solidFill>
                  <a:schemeClr val="dk2"/>
                </a:solidFill>
                <a:latin typeface="Arial"/>
                <a:ea typeface="Arial"/>
                <a:cs typeface="Arial"/>
                <a:sym typeface="Arial"/>
              </a:rPr>
              <a:t>Some people later claimed the Holocaust is overstated because the crematorium couldn’t handle 12,000 a day—they’re right—the crematoriums weren’t used—the bodies were thrown in to pits and burned as a pyre</a:t>
            </a:r>
            <a:r>
              <a:rPr lang="en-US" sz="1600" b="0" i="0" u="none" strike="noStrike" cap="none" baseline="0">
                <a:solidFill>
                  <a:schemeClr val="dk2"/>
                </a:solidFill>
                <a:latin typeface="Arial"/>
                <a:ea typeface="Arial"/>
                <a:cs typeface="Arial"/>
                <a:sym typeface="Arial"/>
              </a:rPr>
              <a:t/>
            </a:r>
            <a:br>
              <a:rPr lang="en-US" sz="1600" b="0" i="0" u="none" strike="noStrike" cap="none" baseline="0">
                <a:solidFill>
                  <a:schemeClr val="dk2"/>
                </a:solidFill>
                <a:latin typeface="Arial"/>
                <a:ea typeface="Arial"/>
                <a:cs typeface="Arial"/>
                <a:sym typeface="Arial"/>
              </a:rPr>
            </a:br>
            <a:r>
              <a:rPr lang="en-US" sz="1600" b="0" i="0" u="none" strike="noStrike" cap="none" baseline="0">
                <a:solidFill>
                  <a:schemeClr val="dk2"/>
                </a:solidFill>
                <a:latin typeface="Arial"/>
                <a:ea typeface="Arial"/>
                <a:cs typeface="Arial"/>
                <a:sym typeface="Arial"/>
              </a:rPr>
              <a:t>Killing Fields-Auschwitz</a:t>
            </a:r>
          </a:p>
        </p:txBody>
      </p:sp>
      <p:pic>
        <p:nvPicPr>
          <p:cNvPr id="234" name="Shape 234"/>
          <p:cNvPicPr preferRelativeResize="0"/>
          <p:nvPr/>
        </p:nvPicPr>
        <p:blipFill rotWithShape="1">
          <a:blip r:embed="rId3">
            <a:alphaModFix/>
          </a:blip>
          <a:srcRect/>
          <a:stretch/>
        </p:blipFill>
        <p:spPr>
          <a:xfrm>
            <a:off x="1450975" y="1360487"/>
            <a:ext cx="6242049" cy="4681536"/>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381000" y="274637"/>
            <a:ext cx="8305799" cy="715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2800" b="0" i="0" u="none" strike="noStrike" cap="none" baseline="0">
                <a:solidFill>
                  <a:schemeClr val="dk2"/>
                </a:solidFill>
                <a:latin typeface="Arial"/>
                <a:ea typeface="Arial"/>
                <a:cs typeface="Arial"/>
                <a:sym typeface="Arial"/>
              </a:rPr>
              <a:t>Crematoriums-Auschwitz</a:t>
            </a:r>
          </a:p>
        </p:txBody>
      </p:sp>
      <p:pic>
        <p:nvPicPr>
          <p:cNvPr id="240" name="Shape 240"/>
          <p:cNvPicPr preferRelativeResize="0"/>
          <p:nvPr/>
        </p:nvPicPr>
        <p:blipFill rotWithShape="1">
          <a:blip r:embed="rId3">
            <a:alphaModFix/>
          </a:blip>
          <a:srcRect/>
          <a:stretch/>
        </p:blipFill>
        <p:spPr>
          <a:xfrm>
            <a:off x="1450975" y="1087437"/>
            <a:ext cx="6242049" cy="4681536"/>
          </a:xfrm>
          <a:prstGeom prst="rect">
            <a:avLst/>
          </a:prstGeom>
          <a:noFill/>
          <a:ln>
            <a:noFill/>
          </a:ln>
        </p:spPr>
      </p:pic>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457200" y="274637"/>
            <a:ext cx="8229600" cy="8127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200" b="0" i="0" u="none" strike="noStrike" cap="none" baseline="0">
                <a:solidFill>
                  <a:schemeClr val="dk2"/>
                </a:solidFill>
                <a:latin typeface="Arial"/>
                <a:ea typeface="Arial"/>
                <a:cs typeface="Arial"/>
                <a:sym typeface="Arial"/>
              </a:rPr>
              <a:t>Hall of lost families-Auschwitz</a:t>
            </a:r>
          </a:p>
        </p:txBody>
      </p:sp>
      <p:pic>
        <p:nvPicPr>
          <p:cNvPr id="246" name="Shape 246"/>
          <p:cNvPicPr preferRelativeResize="0"/>
          <p:nvPr/>
        </p:nvPicPr>
        <p:blipFill rotWithShape="1">
          <a:blip r:embed="rId3">
            <a:alphaModFix/>
          </a:blip>
          <a:srcRect/>
          <a:stretch/>
        </p:blipFill>
        <p:spPr>
          <a:xfrm>
            <a:off x="1143000" y="1087437"/>
            <a:ext cx="6678611" cy="5008561"/>
          </a:xfrm>
          <a:prstGeom prst="rect">
            <a:avLst/>
          </a:prstGeom>
          <a:noFill/>
          <a:ln>
            <a:noFill/>
          </a:ln>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Shape 251"/>
          <p:cNvPicPr preferRelativeResize="0"/>
          <p:nvPr/>
        </p:nvPicPr>
        <p:blipFill rotWithShape="1">
          <a:blip r:embed="rId3">
            <a:alphaModFix/>
          </a:blip>
          <a:srcRect/>
          <a:stretch/>
        </p:blipFill>
        <p:spPr>
          <a:xfrm>
            <a:off x="228600" y="152400"/>
            <a:ext cx="8635999" cy="6476999"/>
          </a:xfrm>
          <a:prstGeom prst="rect">
            <a:avLst/>
          </a:prstGeom>
          <a:noFill/>
          <a:ln>
            <a:noFill/>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Shape 256"/>
          <p:cNvPicPr preferRelativeResize="0"/>
          <p:nvPr/>
        </p:nvPicPr>
        <p:blipFill rotWithShape="1">
          <a:blip r:embed="rId3">
            <a:alphaModFix/>
          </a:blip>
          <a:srcRect/>
          <a:stretch/>
        </p:blipFill>
        <p:spPr>
          <a:xfrm>
            <a:off x="1450975" y="1087437"/>
            <a:ext cx="6242049" cy="4681536"/>
          </a:xfrm>
          <a:prstGeom prst="rect">
            <a:avLst/>
          </a:prstGeom>
          <a:noFill/>
          <a:ln>
            <a:noFill/>
          </a:ln>
        </p:spPr>
      </p:pic>
      <p:sp>
        <p:nvSpPr>
          <p:cNvPr id="257" name="Shape 257"/>
          <p:cNvSpPr txBox="1"/>
          <p:nvPr/>
        </p:nvSpPr>
        <p:spPr>
          <a:xfrm>
            <a:off x="1905000" y="228600"/>
            <a:ext cx="4572000"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Pr>
              <a:t>Prague Synagogue-memorial.</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endParaRPr>
          </a:p>
        </p:txBody>
      </p:sp>
      <p:pic>
        <p:nvPicPr>
          <p:cNvPr id="94" name="Shape 94"/>
          <p:cNvPicPr preferRelativeResize="0"/>
          <p:nvPr/>
        </p:nvPicPr>
        <p:blipFill rotWithShape="1">
          <a:blip r:embed="rId3">
            <a:alphaModFix/>
          </a:blip>
          <a:srcRect/>
          <a:stretch/>
        </p:blipFill>
        <p:spPr>
          <a:xfrm>
            <a:off x="990600" y="381000"/>
            <a:ext cx="7648575" cy="5719762"/>
          </a:xfrm>
          <a:prstGeom prst="rect">
            <a:avLst/>
          </a:prstGeom>
          <a:noFill/>
          <a:ln>
            <a:noFill/>
          </a:ln>
        </p:spPr>
      </p:pic>
      <p:sp>
        <p:nvSpPr>
          <p:cNvPr id="95" name="Shape 95"/>
          <p:cNvSpPr txBox="1"/>
          <p:nvPr/>
        </p:nvSpPr>
        <p:spPr>
          <a:xfrm>
            <a:off x="1905000" y="609600"/>
            <a:ext cx="38099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Pr>
              <a:t>Budapest- Belle Epoque</a:t>
            </a: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139700" algn="l" rtl="0">
              <a:spcBef>
                <a:spcPts val="0"/>
              </a:spcBef>
              <a:spcAft>
                <a:spcPts val="0"/>
              </a:spcAft>
              <a:buClr>
                <a:schemeClr val="dk1"/>
              </a:buClr>
              <a:buFont typeface="Arial"/>
              <a:buNone/>
            </a:pPr>
            <a:endParaRPr sz="3200" b="0" i="0" u="none" strike="noStrike" cap="none" baseline="0">
              <a:solidFill>
                <a:schemeClr val="dk1"/>
              </a:solidFill>
              <a:latin typeface="Arial"/>
              <a:ea typeface="Arial"/>
              <a:cs typeface="Arial"/>
              <a:sym typeface="Arial"/>
            </a:endParaRPr>
          </a:p>
        </p:txBody>
      </p:sp>
      <p:pic>
        <p:nvPicPr>
          <p:cNvPr id="263" name="Shape 263"/>
          <p:cNvPicPr preferRelativeResize="0"/>
          <p:nvPr/>
        </p:nvPicPr>
        <p:blipFill rotWithShape="1">
          <a:blip r:embed="rId3">
            <a:alphaModFix/>
          </a:blip>
          <a:srcRect/>
          <a:stretch/>
        </p:blipFill>
        <p:spPr>
          <a:xfrm>
            <a:off x="762000" y="457200"/>
            <a:ext cx="6242049" cy="4681536"/>
          </a:xfrm>
          <a:prstGeom prst="rect">
            <a:avLst/>
          </a:prstGeom>
          <a:noFill/>
          <a:ln>
            <a:noFill/>
          </a:ln>
        </p:spPr>
      </p:pic>
      <p:sp>
        <p:nvSpPr>
          <p:cNvPr id="264" name="Shape 264"/>
          <p:cNvSpPr/>
          <p:nvPr/>
        </p:nvSpPr>
        <p:spPr>
          <a:xfrm>
            <a:off x="5029200" y="3810000"/>
            <a:ext cx="533399" cy="381000"/>
          </a:xfrm>
          <a:prstGeom prst="ellipse">
            <a:avLst/>
          </a:prstGeom>
          <a:noFill/>
          <a:ln w="9525" cap="flat" cmpd="sng">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cxnSp>
        <p:nvCxnSpPr>
          <p:cNvPr id="265" name="Shape 265"/>
          <p:cNvCxnSpPr/>
          <p:nvPr/>
        </p:nvCxnSpPr>
        <p:spPr>
          <a:xfrm flipH="1">
            <a:off x="5410200" y="2209800"/>
            <a:ext cx="1904999" cy="1676399"/>
          </a:xfrm>
          <a:prstGeom prst="straightConnector1">
            <a:avLst/>
          </a:prstGeom>
          <a:noFill/>
          <a:ln w="9525" cap="flat" cmpd="sng">
            <a:solidFill>
              <a:schemeClr val="dk1"/>
            </a:solidFill>
            <a:prstDash val="solid"/>
            <a:miter/>
            <a:headEnd type="none" w="med" len="med"/>
            <a:tailEnd type="triangle" w="lg" len="lg"/>
          </a:ln>
        </p:spPr>
      </p:cxnSp>
      <p:sp>
        <p:nvSpPr>
          <p:cNvPr id="266" name="Shape 266"/>
          <p:cNvSpPr txBox="1"/>
          <p:nvPr/>
        </p:nvSpPr>
        <p:spPr>
          <a:xfrm>
            <a:off x="7315200" y="2057400"/>
            <a:ext cx="1295400" cy="20145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Pr>
              <a:t>Auschwitz survivor, her two children and husband didn’t.</a:t>
            </a:r>
          </a:p>
        </p:txBody>
      </p:sp>
    </p:spTree>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Shape 271"/>
          <p:cNvPicPr preferRelativeResize="0"/>
          <p:nvPr/>
        </p:nvPicPr>
        <p:blipFill rotWithShape="1">
          <a:blip r:embed="rId3">
            <a:alphaModFix/>
          </a:blip>
          <a:srcRect/>
          <a:stretch/>
        </p:blipFill>
        <p:spPr>
          <a:xfrm>
            <a:off x="457200" y="533400"/>
            <a:ext cx="6781800" cy="5087936"/>
          </a:xfrm>
          <a:prstGeom prst="rect">
            <a:avLst/>
          </a:prstGeom>
          <a:noFill/>
          <a:ln>
            <a:noFill/>
          </a:ln>
        </p:spPr>
      </p:pic>
      <p:cxnSp>
        <p:nvCxnSpPr>
          <p:cNvPr id="272" name="Shape 272"/>
          <p:cNvCxnSpPr/>
          <p:nvPr/>
        </p:nvCxnSpPr>
        <p:spPr>
          <a:xfrm rot="10800000" flipH="1">
            <a:off x="3048000" y="1523999"/>
            <a:ext cx="4267199" cy="914400"/>
          </a:xfrm>
          <a:prstGeom prst="straightConnector1">
            <a:avLst/>
          </a:prstGeom>
          <a:noFill/>
          <a:ln w="9525" cap="flat" cmpd="sng">
            <a:solidFill>
              <a:schemeClr val="dk1"/>
            </a:solidFill>
            <a:prstDash val="solid"/>
            <a:miter/>
            <a:headEnd type="none" w="med" len="med"/>
            <a:tailEnd type="none" w="med" len="med"/>
          </a:ln>
        </p:spPr>
      </p:cxnSp>
      <p:sp>
        <p:nvSpPr>
          <p:cNvPr id="273" name="Shape 273"/>
          <p:cNvSpPr txBox="1"/>
          <p:nvPr/>
        </p:nvSpPr>
        <p:spPr>
          <a:xfrm>
            <a:off x="7315200" y="1066800"/>
            <a:ext cx="1447800" cy="50355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strike="noStrike" cap="none" baseline="0">
                <a:solidFill>
                  <a:schemeClr val="dk1"/>
                </a:solidFill>
                <a:latin typeface="Arial"/>
                <a:ea typeface="Arial"/>
                <a:cs typeface="Arial"/>
                <a:sym typeface="Arial"/>
              </a:rPr>
              <a:t>Survived 2+ years in a Soviet POW camp—upon arriving home, found out that his 2 yr old child and wife were killed at Auschwitz- he hadn’t known they were even deported</a:t>
            </a:r>
          </a:p>
        </p:txBody>
      </p:sp>
    </p:spTree>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304800"/>
            <a:ext cx="8229600" cy="4525961"/>
          </a:xfrm>
        </p:spPr>
        <p:txBody>
          <a:bodyPr/>
          <a:lstStyle/>
          <a:p>
            <a:r>
              <a:rPr lang="en-US" dirty="0"/>
              <a:t>The stay in the Home and Dormitory where short-lived - a few days. Shortly after Christmas, the Russians had Budapest surrounded and the siege began in </a:t>
            </a:r>
            <a:r>
              <a:rPr lang="en-US" dirty="0" err="1"/>
              <a:t>earnest.There</a:t>
            </a:r>
            <a:r>
              <a:rPr lang="en-US" dirty="0"/>
              <a:t> was continuous cannon fire and aerial bombardment.</a:t>
            </a:r>
            <a:br>
              <a:rPr lang="en-US" dirty="0"/>
            </a:br>
            <a:r>
              <a:rPr lang="en-US" dirty="0"/>
              <a:t>We were all ordered to go to the basement. The basement was well constructed, with vaulted ceilings, but a dirt floor. We brought down the old ladies from the Nursing Home and all of us had to sleep on the dirt floor. The old ladies were not severely disabled when the siege started, but about half of them died while living in the cellar. There was no heat and many of them got diarrhea for which of course there was no treatment. I am  trying to remember  where we did go to the bathroom. We probably went up </a:t>
            </a:r>
            <a:r>
              <a:rPr lang="en-US" dirty="0" err="1"/>
              <a:t>tothe</a:t>
            </a:r>
            <a:r>
              <a:rPr lang="en-US" dirty="0"/>
              <a:t> the main floor, but of course there was no running water and I don’t remember how the waste was disposed of.</a:t>
            </a:r>
            <a:br>
              <a:rPr lang="en-US" dirty="0"/>
            </a:br>
            <a:r>
              <a:rPr lang="en-US" dirty="0"/>
              <a:t>I know water was a big problem - it had to be brought from a well. Fortunately, I was never selected for water duty, as a couple of  young women who went to fetch water were killed in the crossfire.</a:t>
            </a:r>
            <a:br>
              <a:rPr lang="en-US" dirty="0"/>
            </a:br>
            <a:r>
              <a:rPr lang="en-US" dirty="0"/>
              <a:t>My task was very </a:t>
            </a:r>
            <a:r>
              <a:rPr lang="en-US" dirty="0" err="1"/>
              <a:t>simple.I</a:t>
            </a:r>
            <a:r>
              <a:rPr lang="en-US" dirty="0"/>
              <a:t> had to bring food from the kitchen for the old ladies and sometime for the staff. The kitchen was underground, so this task was not dangerous. I was lucky, because we always had food, although the food was monotonous. We had </a:t>
            </a:r>
            <a:r>
              <a:rPr lang="en-US" dirty="0" err="1"/>
              <a:t>sourkraut</a:t>
            </a:r>
            <a:r>
              <a:rPr lang="en-US" dirty="0"/>
              <a:t> with little bits of meat and beans, practically no bread. N </a:t>
            </a:r>
            <a:r>
              <a:rPr lang="en-US" dirty="0" err="1"/>
              <a:t>ot</a:t>
            </a:r>
            <a:r>
              <a:rPr lang="en-US" dirty="0"/>
              <a:t> the best food for people with diarrhea. I had it too, but being young I got over it.</a:t>
            </a:r>
            <a:br>
              <a:rPr lang="en-US" dirty="0"/>
            </a:br>
            <a:r>
              <a:rPr lang="en-US" dirty="0"/>
              <a:t>However, I remember the first morning I woke up in the basement and one of the ladies lying beside me was dead. I did not know her at all, so I was not dead and I considered it an experience to see the first dead person.</a:t>
            </a:r>
            <a:br>
              <a:rPr lang="en-US" dirty="0"/>
            </a:br>
            <a:r>
              <a:rPr lang="en-US" dirty="0"/>
              <a:t>There were injured people brought to the basement too and I saw a couple of operations from a distance.</a:t>
            </a:r>
            <a:br>
              <a:rPr lang="en-US" dirty="0"/>
            </a:br>
            <a:r>
              <a:rPr lang="en-US" dirty="0"/>
              <a:t>It was very tempting to go upstairs for a little fresh air, but we rarely dared to do it. On one occasion a  couple of the maids went upstairs and someone found some meat from a dead horse (horses were still used in battle) and we cooked it, it was tough and tasteless, but a change. A young German soldier stopped by and I considered myself brave to talk to him. He was sad and not sure he will ever make it home.</a:t>
            </a:r>
            <a:br>
              <a:rPr lang="en-US" dirty="0"/>
            </a:br>
            <a:r>
              <a:rPr lang="en-US" dirty="0"/>
              <a:t>Sometimes, the shooting and bombardment became really heavy and I remember a time when all the nuns were kneeling and praying.</a:t>
            </a:r>
            <a:br>
              <a:rPr lang="en-US" dirty="0"/>
            </a:br>
            <a:endParaRPr lang="en-US" dirty="0"/>
          </a:p>
        </p:txBody>
      </p:sp>
    </p:spTree>
    <p:extLst>
      <p:ext uri="{BB962C8B-B14F-4D97-AF65-F5344CB8AC3E}">
        <p14:creationId xmlns:p14="http://schemas.microsoft.com/office/powerpoint/2010/main" val="651020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305800" cy="4449763"/>
          </a:xfrm>
        </p:spPr>
        <p:txBody>
          <a:bodyPr/>
          <a:lstStyle/>
          <a:p>
            <a:pPr hangingPunct="0"/>
            <a:r>
              <a:rPr lang="en-US" sz="1200" dirty="0" smtClean="0"/>
              <a:t>I </a:t>
            </a:r>
            <a:r>
              <a:rPr lang="en-US" sz="1200" dirty="0"/>
              <a:t>was not really scared. I was convinced if I had made it that far, I shall make it to the end. Being young, the experience was an adventure of sorts.</a:t>
            </a:r>
            <a:br>
              <a:rPr lang="en-US" sz="1200" dirty="0"/>
            </a:br>
            <a:r>
              <a:rPr lang="en-US" sz="1200" dirty="0"/>
              <a:t>On one occasion, a middle-aged and apparently well dressed woman approached me at night She  </a:t>
            </a:r>
            <a:r>
              <a:rPr lang="en-US" sz="1200" dirty="0" err="1"/>
              <a:t>siad</a:t>
            </a:r>
            <a:r>
              <a:rPr lang="en-US" sz="1200" dirty="0"/>
              <a:t> she had converted to </a:t>
            </a:r>
            <a:r>
              <a:rPr lang="en-US" sz="1200" dirty="0" err="1"/>
              <a:t>Cathoilicism</a:t>
            </a:r>
            <a:r>
              <a:rPr lang="en-US" sz="1200" dirty="0"/>
              <a:t> at an early age  and </a:t>
            </a:r>
            <a:r>
              <a:rPr lang="en-US" sz="1200" dirty="0" err="1"/>
              <a:t>aksed</a:t>
            </a:r>
            <a:r>
              <a:rPr lang="en-US" sz="1200" dirty="0"/>
              <a:t> me what my religion </a:t>
            </a:r>
            <a:r>
              <a:rPr lang="en-US" sz="1200" dirty="0" err="1"/>
              <a:t>was.”Catholic</a:t>
            </a:r>
            <a:r>
              <a:rPr lang="en-US" sz="1200" dirty="0"/>
              <a:t>” - I said, of </a:t>
            </a:r>
            <a:r>
              <a:rPr lang="en-US" sz="1200" dirty="0" err="1"/>
              <a:t>course.She</a:t>
            </a:r>
            <a:r>
              <a:rPr lang="en-US" sz="1200" dirty="0"/>
              <a:t> asked me some question  about  a religious custom, to which I did not know the correct answer. She smiled and did not say any more. She did not give me away. I later heard there were about 50 Jews hidden in the place, but we did not know each other and did not communicate.</a:t>
            </a:r>
            <a:br>
              <a:rPr lang="en-US" sz="1200" dirty="0"/>
            </a:br>
            <a:r>
              <a:rPr lang="en-US" sz="1200" dirty="0"/>
              <a:t>We could never change our clothes or get washed and living in a damp cellar must have made us smell awful, but I never gave it a thought. Everybody must have smelled the same, so there was no shame involved. Actually, I did not even think of the lack of fresh clothing and bathing as a  hardship -this only occurred to me since I live the  luxurious life in America,</a:t>
            </a:r>
            <a:br>
              <a:rPr lang="en-US" sz="1200" dirty="0"/>
            </a:br>
            <a:r>
              <a:rPr lang="en-US" sz="1200" dirty="0"/>
              <a:t>One day we woke up and there was a curious silence. We were told Pest was taken and the bridges were blown up by the Germans. I think once I went up to the surface to see it.</a:t>
            </a:r>
            <a:br>
              <a:rPr lang="en-US" sz="1200" dirty="0"/>
            </a:br>
            <a:r>
              <a:rPr lang="en-US" sz="1200" dirty="0"/>
              <a:t>Pest was taken by the Russians on January 13</a:t>
            </a:r>
            <a:r>
              <a:rPr lang="en-US" sz="1200" baseline="30000" dirty="0"/>
              <a:t>th</a:t>
            </a:r>
            <a:r>
              <a:rPr lang="en-US" sz="1200" dirty="0"/>
              <a:t>, 1945  and Buda was taken on February 12</a:t>
            </a:r>
            <a:r>
              <a:rPr lang="en-US" sz="1200" baseline="30000" dirty="0"/>
              <a:t>th</a:t>
            </a:r>
            <a:r>
              <a:rPr lang="en-US" sz="1200" dirty="0"/>
              <a:t>, 1945 - a whole month later.</a:t>
            </a:r>
            <a:br>
              <a:rPr lang="en-US" sz="1200" dirty="0"/>
            </a:br>
            <a:r>
              <a:rPr lang="en-US" sz="1200" dirty="0" smtClean="0"/>
              <a:t>The </a:t>
            </a:r>
            <a:r>
              <a:rPr lang="en-US" sz="1200" dirty="0"/>
              <a:t>last day before the Russians came, the Germans left. A nun told me they left a lot of their gear in an abandoned building and I could go and pick up a coat or shoes, which I did.</a:t>
            </a:r>
            <a:br>
              <a:rPr lang="en-US" sz="1200" dirty="0"/>
            </a:br>
            <a:r>
              <a:rPr lang="en-US" sz="1200" dirty="0"/>
              <a:t>There was a curious silence - we still waited in the basement.</a:t>
            </a:r>
            <a:br>
              <a:rPr lang="en-US" sz="1200" dirty="0"/>
            </a:br>
            <a:r>
              <a:rPr lang="en-US" sz="1200" dirty="0"/>
              <a:t>Then someone announced: “The Russians have arrived!” We all ran upstairs and saw some Russian soldiers - they did not enter the building. This was a good thing, as I later heard, because many private houses were robbed and the women raped, but they did not hurt us in any way, probably they only talked to the Administration.</a:t>
            </a:r>
            <a:br>
              <a:rPr lang="en-US" sz="1200" dirty="0"/>
            </a:br>
            <a:r>
              <a:rPr lang="en-US" sz="1200" dirty="0"/>
              <a:t>When I heard the news, I was happy, but also insecure. Did I hear right? Is it really over?</a:t>
            </a:r>
            <a:br>
              <a:rPr lang="en-US" sz="1200" dirty="0"/>
            </a:br>
            <a:r>
              <a:rPr lang="en-US" sz="1200" dirty="0"/>
              <a:t>It took a while for the news to sink in.</a:t>
            </a:r>
            <a:br>
              <a:rPr lang="en-US" sz="1200" dirty="0"/>
            </a:br>
            <a:r>
              <a:rPr lang="en-US" sz="1200" dirty="0"/>
              <a:t>I was given my life back. Did I think of it that time? I don’t think I was given to philosophy, I was just thinking of what to do next.</a:t>
            </a:r>
            <a:br>
              <a:rPr lang="en-US" sz="1200" dirty="0"/>
            </a:br>
            <a:r>
              <a:rPr lang="en-US" sz="1200" dirty="0"/>
              <a:t>In later years, I said to people; “God has saved me.” Some asked; ”Why did he save </a:t>
            </a:r>
            <a:r>
              <a:rPr lang="en-US" sz="1200" dirty="0" err="1"/>
              <a:t>you?Were</a:t>
            </a:r>
            <a:r>
              <a:rPr lang="en-US" sz="1200" dirty="0"/>
              <a:t> you better than anyone else?”</a:t>
            </a:r>
            <a:br>
              <a:rPr lang="en-US" sz="1200" dirty="0"/>
            </a:br>
            <a:r>
              <a:rPr lang="en-US" sz="1200" dirty="0"/>
              <a:t>No, I certainly was not “better” than other people, although, certainly , I was not a bad person and have not harmed anyone, but neither did those who did not make it.</a:t>
            </a:r>
            <a:br>
              <a:rPr lang="en-US" sz="1200" dirty="0"/>
            </a:br>
            <a:r>
              <a:rPr lang="en-US" sz="1200" dirty="0"/>
              <a:t>I was young, and did not have much chance for good deeds or bad.</a:t>
            </a:r>
            <a:br>
              <a:rPr lang="en-US" sz="1200" dirty="0"/>
            </a:br>
            <a:r>
              <a:rPr lang="en-US" sz="1200" dirty="0"/>
              <a:t>So why was I saved? Accident, maybe. But I still think there was a purpose - God wanted our family to live and go on and carry on for those who are no more.</a:t>
            </a:r>
            <a:br>
              <a:rPr lang="en-US" sz="1200" dirty="0"/>
            </a:br>
            <a:endParaRPr lang="en-US" sz="1200" dirty="0"/>
          </a:p>
        </p:txBody>
      </p:sp>
    </p:spTree>
    <p:extLst>
      <p:ext uri="{BB962C8B-B14F-4D97-AF65-F5344CB8AC3E}">
        <p14:creationId xmlns:p14="http://schemas.microsoft.com/office/powerpoint/2010/main" val="3832028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Shape 278"/>
          <p:cNvPicPr preferRelativeResize="0"/>
          <p:nvPr/>
        </p:nvPicPr>
        <p:blipFill rotWithShape="1">
          <a:blip r:embed="rId3">
            <a:alphaModFix/>
          </a:blip>
          <a:srcRect/>
          <a:stretch/>
        </p:blipFill>
        <p:spPr>
          <a:xfrm>
            <a:off x="685800" y="76200"/>
            <a:ext cx="8070849" cy="6053137"/>
          </a:xfrm>
          <a:prstGeom prst="rect">
            <a:avLst/>
          </a:prstGeom>
          <a:noFill/>
          <a:ln>
            <a:noFill/>
          </a:ln>
        </p:spPr>
      </p:pic>
      <p:sp>
        <p:nvSpPr>
          <p:cNvPr id="279" name="Shape 279"/>
          <p:cNvSpPr txBox="1">
            <a:spLocks noGrp="1"/>
          </p:cNvSpPr>
          <p:nvPr>
            <p:ph type="title"/>
          </p:nvPr>
        </p:nvSpPr>
        <p:spPr>
          <a:xfrm>
            <a:off x="533400" y="76200"/>
            <a:ext cx="7772400" cy="9144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Legacy-Holocaust</a:t>
            </a:r>
          </a:p>
        </p:txBody>
      </p:sp>
      <p:sp>
        <p:nvSpPr>
          <p:cNvPr id="280" name="Shape 280"/>
          <p:cNvSpPr txBox="1">
            <a:spLocks noGrp="1"/>
          </p:cNvSpPr>
          <p:nvPr>
            <p:ph type="body" idx="1"/>
          </p:nvPr>
        </p:nvSpPr>
        <p:spPr>
          <a:xfrm>
            <a:off x="647700" y="1046162"/>
            <a:ext cx="7772400"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dirty="0">
                <a:solidFill>
                  <a:schemeClr val="dk1"/>
                </a:solidFill>
                <a:latin typeface="Arial"/>
                <a:ea typeface="Arial"/>
                <a:cs typeface="Arial"/>
                <a:sym typeface="Arial"/>
              </a:rPr>
              <a:t>Anti-Semitism was prevalent throughout Europe</a:t>
            </a:r>
          </a:p>
          <a:p>
            <a:pPr marL="742950" marR="0" lvl="1" indent="-285750" algn="l" rtl="0">
              <a:lnSpc>
                <a:spcPct val="100000"/>
              </a:lnSpc>
              <a:spcBef>
                <a:spcPts val="560"/>
              </a:spcBef>
              <a:spcAft>
                <a:spcPts val="0"/>
              </a:spcAft>
              <a:buClr>
                <a:srgbClr val="FF0000"/>
              </a:buClr>
              <a:buSzPct val="100000"/>
              <a:buFont typeface="Arial"/>
              <a:buChar char="–"/>
            </a:pPr>
            <a:r>
              <a:rPr lang="en-US" sz="2800" b="1" i="0" u="none" strike="noStrike" cap="none" baseline="0" dirty="0">
                <a:solidFill>
                  <a:srgbClr val="FF0000"/>
                </a:solidFill>
                <a:latin typeface="Arial"/>
                <a:ea typeface="Arial"/>
                <a:cs typeface="Arial"/>
                <a:sym typeface="Arial"/>
              </a:rPr>
              <a:t>Perpetrators were not only German</a:t>
            </a:r>
          </a:p>
          <a:p>
            <a:pPr marL="742950" marR="0" lvl="1" indent="-285750" algn="l" rtl="0">
              <a:lnSpc>
                <a:spcPct val="100000"/>
              </a:lnSpc>
              <a:spcBef>
                <a:spcPts val="560"/>
              </a:spcBef>
              <a:spcAft>
                <a:spcPts val="0"/>
              </a:spcAft>
              <a:buClr>
                <a:srgbClr val="FF0000"/>
              </a:buClr>
              <a:buSzPct val="100000"/>
              <a:buFont typeface="Arial"/>
              <a:buChar char="–"/>
            </a:pPr>
            <a:r>
              <a:rPr lang="en-US" sz="2800" b="1" i="0" u="none" strike="noStrike" cap="none" baseline="0" dirty="0">
                <a:solidFill>
                  <a:srgbClr val="FF0000"/>
                </a:solidFill>
                <a:latin typeface="Arial"/>
                <a:ea typeface="Arial"/>
                <a:cs typeface="Arial"/>
                <a:sym typeface="Arial"/>
              </a:rPr>
              <a:t>Far more perpetrators than rescuers</a:t>
            </a:r>
          </a:p>
          <a:p>
            <a:pPr marL="742950" marR="0" lvl="1" indent="-285750" algn="l" rtl="0">
              <a:lnSpc>
                <a:spcPct val="100000"/>
              </a:lnSpc>
              <a:spcBef>
                <a:spcPts val="560"/>
              </a:spcBef>
              <a:spcAft>
                <a:spcPts val="0"/>
              </a:spcAft>
              <a:buClr>
                <a:srgbClr val="FF0000"/>
              </a:buClr>
              <a:buSzPct val="100000"/>
              <a:buFont typeface="Arial"/>
              <a:buChar char="–"/>
            </a:pPr>
            <a:r>
              <a:rPr lang="en-US" sz="2800" b="1" i="0" u="none" strike="noStrike" cap="none" baseline="0" dirty="0">
                <a:solidFill>
                  <a:srgbClr val="FF0000"/>
                </a:solidFill>
                <a:latin typeface="Arial"/>
                <a:ea typeface="Arial"/>
                <a:cs typeface="Arial"/>
                <a:sym typeface="Arial"/>
              </a:rPr>
              <a:t>Average people </a:t>
            </a:r>
            <a:r>
              <a:rPr lang="en-US" sz="2800" b="1" i="0" u="none" strike="noStrike" cap="none" baseline="0" dirty="0" err="1">
                <a:solidFill>
                  <a:srgbClr val="FF0000"/>
                </a:solidFill>
                <a:latin typeface="Arial"/>
                <a:ea typeface="Arial"/>
                <a:cs typeface="Arial"/>
                <a:sym typeface="Arial"/>
              </a:rPr>
              <a:t>commited</a:t>
            </a:r>
            <a:r>
              <a:rPr lang="en-US" sz="2800" b="1" i="0" u="none" strike="noStrike" cap="none" baseline="0" dirty="0">
                <a:solidFill>
                  <a:srgbClr val="FF0000"/>
                </a:solidFill>
                <a:latin typeface="Arial"/>
                <a:ea typeface="Arial"/>
                <a:cs typeface="Arial"/>
                <a:sym typeface="Arial"/>
              </a:rPr>
              <a:t> horrendous </a:t>
            </a:r>
            <a:r>
              <a:rPr lang="en-US" sz="2800" b="1" i="0" u="none" strike="noStrike" cap="none" baseline="0" dirty="0" smtClean="0">
                <a:solidFill>
                  <a:srgbClr val="FF0000"/>
                </a:solidFill>
                <a:latin typeface="Arial"/>
                <a:ea typeface="Arial"/>
                <a:cs typeface="Arial"/>
                <a:sym typeface="Arial"/>
              </a:rPr>
              <a:t>acts</a:t>
            </a:r>
          </a:p>
          <a:p>
            <a:pPr marL="742950" marR="0" lvl="1" indent="-107950" algn="l" rtl="0">
              <a:lnSpc>
                <a:spcPct val="100000"/>
              </a:lnSpc>
              <a:spcBef>
                <a:spcPts val="560"/>
              </a:spcBef>
              <a:spcAft>
                <a:spcPts val="0"/>
              </a:spcAft>
              <a:buClr>
                <a:schemeClr val="dk1"/>
              </a:buClr>
              <a:buFont typeface="Arial"/>
              <a:buNone/>
            </a:pPr>
            <a:endParaRPr sz="2800" b="0" i="0" u="none" strike="noStrike" cap="none" baseline="0" dirty="0" smtClean="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Font typeface="Arial"/>
              <a:buNone/>
            </a:pPr>
            <a:endParaRPr sz="3200" b="0" i="0" u="none" strike="noStrike" cap="none" baseline="0" dirty="0" smtClean="0">
              <a:solidFill>
                <a:schemeClr val="dk1"/>
              </a:solidFill>
              <a:latin typeface="Arial"/>
              <a:ea typeface="Arial"/>
              <a:cs typeface="Arial"/>
              <a:sym typeface="Arial"/>
            </a:endParaRPr>
          </a:p>
          <a:p>
            <a:pPr marL="0" marR="0" lvl="0" indent="0" algn="l" rtl="0">
              <a:spcBef>
                <a:spcPts val="0"/>
              </a:spcBef>
              <a:buNone/>
            </a:pPr>
            <a:endParaRPr sz="3200" b="0" i="0" u="none" strike="noStrike" cap="none" baseline="0" dirty="0">
              <a:solidFill>
                <a:schemeClr val="dk1"/>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p:nvPr/>
        </p:nvSpPr>
        <p:spPr>
          <a:xfrm>
            <a:off x="685800" y="609600"/>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Budapest and the Jewish Population </a:t>
            </a:r>
            <a:br>
              <a:rPr lang="en-US" sz="4400" b="0" i="0" u="none" strike="noStrike" cap="none" baseline="0">
                <a:solidFill>
                  <a:schemeClr val="dk2"/>
                </a:solidFill>
                <a:latin typeface="Arial"/>
                <a:ea typeface="Arial"/>
                <a:cs typeface="Arial"/>
                <a:sym typeface="Arial"/>
              </a:rPr>
            </a:br>
            <a:endParaRPr lang="en-US" sz="4400" b="0" i="0" u="none" strike="noStrike" cap="none" baseline="0">
              <a:solidFill>
                <a:schemeClr val="dk2"/>
              </a:solidFill>
              <a:latin typeface="Arial"/>
              <a:ea typeface="Arial"/>
              <a:cs typeface="Arial"/>
              <a:sym typeface="Arial"/>
            </a:endParaRPr>
          </a:p>
        </p:txBody>
      </p:sp>
      <p:sp>
        <p:nvSpPr>
          <p:cNvPr id="101" name="Shape 101"/>
          <p:cNvSpPr txBox="1"/>
          <p:nvPr/>
        </p:nvSpPr>
        <p:spPr>
          <a:xfrm>
            <a:off x="762000" y="1447800"/>
            <a:ext cx="7772400" cy="41148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1900 </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20% Budapest Population – Jewish (only 5% of the total population of Hungary)-</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By 1910 ½ of all doctors and lawyers,1/3</a:t>
            </a:r>
            <a:r>
              <a:rPr lang="en-US" sz="2800" b="0" i="0" u="none" strike="noStrike" cap="none" baseline="30000">
                <a:solidFill>
                  <a:schemeClr val="dk1"/>
                </a:solidFill>
                <a:latin typeface="Arial"/>
                <a:ea typeface="Arial"/>
                <a:cs typeface="Arial"/>
                <a:sym typeface="Arial"/>
              </a:rPr>
              <a:t>rd</a:t>
            </a:r>
            <a:r>
              <a:rPr lang="en-US" sz="2800" b="0" i="0" u="none" strike="noStrike" cap="none" baseline="0">
                <a:solidFill>
                  <a:schemeClr val="dk1"/>
                </a:solidFill>
                <a:latin typeface="Arial"/>
                <a:ea typeface="Arial"/>
                <a:cs typeface="Arial"/>
                <a:sym typeface="Arial"/>
              </a:rPr>
              <a:t> of all engineers, ¼ artists and writers in Budapest-&gt;Jewish</a:t>
            </a:r>
          </a:p>
          <a:p>
            <a:pPr marL="742950" marR="0" lvl="1" indent="-285750" algn="l" rtl="0">
              <a:lnSpc>
                <a:spcPct val="10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1912 Jewish Mayor</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1940- Approx. 500k Population in Budapest, Approx 825k Hungary</a:t>
            </a:r>
          </a:p>
          <a:p>
            <a:pPr marL="742950" marR="0" lvl="1" indent="-285750" algn="l" rtl="0">
              <a:lnSpc>
                <a:spcPct val="100000"/>
              </a:lnSpc>
              <a:spcBef>
                <a:spcPts val="560"/>
              </a:spcBef>
              <a:spcAft>
                <a:spcPts val="0"/>
              </a:spcAft>
              <a:buClr>
                <a:schemeClr val="dk1"/>
              </a:buClr>
              <a:buFont typeface="Arial"/>
              <a:buNone/>
            </a:pPr>
            <a:endParaRPr sz="28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28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09600" y="5486400"/>
            <a:ext cx="8077199" cy="63976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Joseph II-&gt;emancipated, 1848- last name Breslauer, 1922-&gt;Balazs</a:t>
            </a:r>
          </a:p>
        </p:txBody>
      </p:sp>
      <p:pic>
        <p:nvPicPr>
          <p:cNvPr id="107" name="Shape 107"/>
          <p:cNvPicPr preferRelativeResize="0"/>
          <p:nvPr/>
        </p:nvPicPr>
        <p:blipFill rotWithShape="1">
          <a:blip r:embed="rId3">
            <a:alphaModFix/>
          </a:blip>
          <a:srcRect/>
          <a:stretch/>
        </p:blipFill>
        <p:spPr>
          <a:xfrm>
            <a:off x="2590800" y="304800"/>
            <a:ext cx="3802062" cy="5068886"/>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p:nvPr/>
        </p:nvSpPr>
        <p:spPr>
          <a:xfrm>
            <a:off x="495300" y="561975"/>
            <a:ext cx="77724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1914-1940</a:t>
            </a:r>
            <a:br>
              <a:rPr lang="en-US" sz="4400" b="0" i="0" u="none" strike="noStrike" cap="none" baseline="0">
                <a:solidFill>
                  <a:schemeClr val="dk2"/>
                </a:solidFill>
                <a:latin typeface="Arial"/>
                <a:ea typeface="Arial"/>
                <a:cs typeface="Arial"/>
                <a:sym typeface="Arial"/>
              </a:rPr>
            </a:br>
            <a:endParaRPr lang="en-US" sz="4400" b="0" i="0" u="none" strike="noStrike" cap="none" baseline="0">
              <a:solidFill>
                <a:schemeClr val="dk2"/>
              </a:solidFill>
              <a:latin typeface="Arial"/>
              <a:ea typeface="Arial"/>
              <a:cs typeface="Arial"/>
              <a:sym typeface="Arial"/>
            </a:endParaRPr>
          </a:p>
        </p:txBody>
      </p:sp>
      <p:sp>
        <p:nvSpPr>
          <p:cNvPr id="113" name="Shape 113"/>
          <p:cNvSpPr txBox="1"/>
          <p:nvPr/>
        </p:nvSpPr>
        <p:spPr>
          <a:xfrm>
            <a:off x="571500" y="1295400"/>
            <a:ext cx="7772400" cy="5105399"/>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WWI- </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Pr>
              <a:t>Habsburg Empire</a:t>
            </a: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Brief Communist Interlude</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Pr>
              <a:t>133 days of Communism- Bela Kun (jewish)</a:t>
            </a: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Fascism</a:t>
            </a:r>
          </a:p>
          <a:p>
            <a:pPr marL="742950" marR="0" lvl="1" indent="-285750" algn="l" rtl="0">
              <a:lnSpc>
                <a:spcPct val="9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Arial"/>
                <a:ea typeface="Arial"/>
                <a:cs typeface="Arial"/>
                <a:sym typeface="Arial"/>
              </a:rPr>
              <a:t>Resentment Treaty of Trianon</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Arial"/>
                <a:ea typeface="Arial"/>
                <a:cs typeface="Arial"/>
                <a:sym typeface="Arial"/>
              </a:rPr>
              <a:t>1</a:t>
            </a:r>
            <a:r>
              <a:rPr lang="en-US" sz="2400" b="0" i="0" u="none" strike="noStrike" cap="none" baseline="30000">
                <a:solidFill>
                  <a:schemeClr val="dk1"/>
                </a:solidFill>
                <a:latin typeface="Arial"/>
                <a:ea typeface="Arial"/>
                <a:cs typeface="Arial"/>
                <a:sym typeface="Arial"/>
              </a:rPr>
              <a:t>st</a:t>
            </a:r>
            <a:r>
              <a:rPr lang="en-US" sz="2400" b="0" i="0" u="none" strike="noStrike" cap="none" baseline="0">
                <a:solidFill>
                  <a:schemeClr val="dk1"/>
                </a:solidFill>
                <a:latin typeface="Arial"/>
                <a:ea typeface="Arial"/>
                <a:cs typeface="Arial"/>
                <a:sym typeface="Arial"/>
              </a:rPr>
              <a:t> Fascist State- Admiral Horthy</a:t>
            </a: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Becoming Hungarian</a:t>
            </a: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Land claims- Romania, Slovakia, Croatia (Greater Hungary)</a:t>
            </a: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baseline="0">
                <a:solidFill>
                  <a:schemeClr val="dk1"/>
                </a:solidFill>
                <a:latin typeface="Arial"/>
                <a:ea typeface="Arial"/>
                <a:cs typeface="Arial"/>
                <a:sym typeface="Arial"/>
              </a:rPr>
              <a:t>9/1/39- Germans invade Poland- beginning WWI</a:t>
            </a:r>
          </a:p>
          <a:p>
            <a:pPr marL="0" marR="0" lvl="0" indent="0" algn="l" rtl="0">
              <a:lnSpc>
                <a:spcPct val="100000"/>
              </a:lnSpc>
              <a:spcBef>
                <a:spcPts val="0"/>
              </a:spcBef>
              <a:spcAft>
                <a:spcPts val="0"/>
              </a:spcAft>
              <a:buNone/>
            </a:pPr>
            <a:endParaRPr sz="28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1941-1945</a:t>
            </a:r>
          </a:p>
        </p:txBody>
      </p:sp>
      <p:sp>
        <p:nvSpPr>
          <p:cNvPr id="119" name="Shape 119"/>
          <p:cNvSpPr txBox="1">
            <a:spLocks noGrp="1"/>
          </p:cNvSpPr>
          <p:nvPr>
            <p:ph type="body" idx="1"/>
          </p:nvPr>
        </p:nvSpPr>
        <p:spPr>
          <a:xfrm>
            <a:off x="457200" y="1219200"/>
            <a:ext cx="8229600" cy="4525961"/>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Axis- The War- 1941 Hungary joins Germany</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1942 Hungary conscripts Jews labor</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March 1944- Nazi Occupy</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July 1944 – Horthy stops deportations</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October 1944- Arrow Cross</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December 1944- Russian Siege- Budapest Liberated Jan. 1945</a:t>
            </a:r>
          </a:p>
          <a:p>
            <a:pPr marL="342900" marR="0" lvl="0" indent="-342900" algn="l" rtl="0">
              <a:lnSpc>
                <a:spcPct val="9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Arial"/>
                <a:ea typeface="Arial"/>
                <a:cs typeface="Arial"/>
                <a:sym typeface="Arial"/>
              </a:rPr>
              <a:t>Raoul Wallenberg- </a:t>
            </a:r>
            <a:r>
              <a:rPr lang="en-US" sz="3200" b="0" i="1" u="none" strike="noStrike" cap="none" baseline="0">
                <a:solidFill>
                  <a:schemeClr val="dk1"/>
                </a:solidFill>
                <a:latin typeface="Arial"/>
                <a:ea typeface="Arial"/>
                <a:cs typeface="Arial"/>
                <a:sym typeface="Arial"/>
              </a:rPr>
              <a:t>Swedish Diplomat saved 1000s including Laszlo Balazs and Eva Rado</a:t>
            </a:r>
          </a:p>
          <a:p>
            <a:pPr marL="0" marR="0" lvl="0" indent="0" algn="l" rtl="0">
              <a:spcBef>
                <a:spcPts val="0"/>
              </a:spcBef>
              <a:buNone/>
            </a:pPr>
            <a:endParaRPr sz="3200" b="0" i="1"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Forced labor camps</a:t>
            </a:r>
          </a:p>
        </p:txBody>
      </p:sp>
      <p:pic>
        <p:nvPicPr>
          <p:cNvPr id="125" name="Shape 125"/>
          <p:cNvPicPr preferRelativeResize="0"/>
          <p:nvPr/>
        </p:nvPicPr>
        <p:blipFill rotWithShape="1">
          <a:blip r:embed="rId3">
            <a:alphaModFix/>
          </a:blip>
          <a:srcRect/>
          <a:stretch/>
        </p:blipFill>
        <p:spPr>
          <a:xfrm>
            <a:off x="1219200" y="1371600"/>
            <a:ext cx="6781800" cy="4776787"/>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4400" b="0" i="0" u="none" strike="noStrike" cap="none" baseline="0">
                <a:solidFill>
                  <a:schemeClr val="dk2"/>
                </a:solidFill>
                <a:latin typeface="Arial"/>
                <a:ea typeface="Arial"/>
                <a:cs typeface="Arial"/>
                <a:sym typeface="Arial"/>
              </a:rPr>
              <a:t>2002 Budapest Hungary</a:t>
            </a:r>
          </a:p>
        </p:txBody>
      </p:sp>
      <p:pic>
        <p:nvPicPr>
          <p:cNvPr id="131" name="Shape 131"/>
          <p:cNvPicPr preferRelativeResize="0"/>
          <p:nvPr/>
        </p:nvPicPr>
        <p:blipFill rotWithShape="1">
          <a:blip r:embed="rId3">
            <a:alphaModFix/>
          </a:blip>
          <a:srcRect/>
          <a:stretch/>
        </p:blipFill>
        <p:spPr>
          <a:xfrm>
            <a:off x="914400" y="1295400"/>
            <a:ext cx="6242049" cy="4681536"/>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573</Words>
  <Application>Microsoft Office PowerPoint</Application>
  <PresentationFormat>On-screen Show (4:3)</PresentationFormat>
  <Paragraphs>63</Paragraphs>
  <Slides>34</Slides>
  <Notes>31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Default Design</vt:lpstr>
      <vt:lpstr>PowerPoint Presentation</vt:lpstr>
      <vt:lpstr>PowerPoint Presentation</vt:lpstr>
      <vt:lpstr>PowerPoint Presentation</vt:lpstr>
      <vt:lpstr>PowerPoint Presentation</vt:lpstr>
      <vt:lpstr>PowerPoint Presentation</vt:lpstr>
      <vt:lpstr>PowerPoint Presentation</vt:lpstr>
      <vt:lpstr>1941-1945</vt:lpstr>
      <vt:lpstr>Forced labor camps</vt:lpstr>
      <vt:lpstr>2002 Budapest Hungary</vt:lpstr>
      <vt:lpstr>Jewish Couple Budapest</vt:lpstr>
      <vt:lpstr>Arrow cross-Hungarian Nazis</vt:lpstr>
      <vt:lpstr>Jewish victims of the Arrow Cross</vt:lpstr>
      <vt:lpstr>Hero- Raoul Wallenberg</vt:lpstr>
      <vt:lpstr>Victims of Jewish Ghetto</vt:lpstr>
      <vt:lpstr>Arrivals</vt:lpstr>
      <vt:lpstr>PowerPoint Presentation</vt:lpstr>
      <vt:lpstr>PowerPoint Presentation</vt:lpstr>
      <vt:lpstr>PowerPoint Presentation</vt:lpstr>
      <vt:lpstr>PowerPoint Presentation</vt:lpstr>
      <vt:lpstr>-</vt:lpstr>
      <vt:lpstr>Deportation</vt:lpstr>
      <vt:lpstr>Child Tattooed at Auschwitz</vt:lpstr>
      <vt:lpstr>Barracks-&gt;Auschwitz</vt:lpstr>
      <vt:lpstr>Evidence Room-Auschwitz</vt:lpstr>
      <vt:lpstr>Some people later claimed the Holocaust is overstated because the crematorium couldn’t handle 12,000 a day—they’re right—the crematoriums weren’t used—the bodies were thrown in to pits and burned as a pyre Killing Fields-Auschwitz</vt:lpstr>
      <vt:lpstr>Crematoriums-Auschwitz</vt:lpstr>
      <vt:lpstr>Hall of lost families-Auschwitz</vt:lpstr>
      <vt:lpstr>PowerPoint Presentation</vt:lpstr>
      <vt:lpstr>PowerPoint Presentation</vt:lpstr>
      <vt:lpstr>PowerPoint Presentation</vt:lpstr>
      <vt:lpstr>PowerPoint Presentation</vt:lpstr>
      <vt:lpstr>PowerPoint Presentation</vt:lpstr>
      <vt:lpstr>I was not really scared. I was convinced if I had made it that far, I shall make it to the end. Being young, the experience was an adventure of sorts. On one occasion, a middle-aged and apparently well dressed woman approached me at night She  siad she had converted to Cathoilicism at an early age  and aksed me what my religion was.”Catholic” - I said, of course.She asked me some question  about  a religious custom, to which I did not know the correct answer. She smiled and did not say any more. She did not give me away. I later heard there were about 50 Jews hidden in the place, but we did not know each other and did not communicate. We could never change our clothes or get washed and living in a damp cellar must have made us smell awful, but I never gave it a thought. Everybody must have smelled the same, so there was no shame involved. Actually, I did not even think of the lack of fresh clothing and bathing as a  hardship -this only occurred to me since I live the  luxurious life in America, One day we woke up and there was a curious silence. We were told Pest was taken and the bridges were blown up by the Germans. I think once I went up to the surface to see it. Pest was taken by the Russians on January 13th, 1945  and Buda was taken on February 12th, 1945 - a whole month later. The last day before the Russians came, the Germans left. A nun told me they left a lot of their gear in an abandoned building and I could go and pick up a coat or shoes, which I did. There was a curious silence - we still waited in the basement. Then someone announced: “The Russians have arrived!” We all ran upstairs and saw some Russian soldiers - they did not enter the building. This was a good thing, as I later heard, because many private houses were robbed and the women raped, but they did not hurt us in any way, probably they only talked to the Administration. When I heard the news, I was happy, but also insecure. Did I hear right? Is it really over? It took a while for the news to sink in. I was given my life back. Did I think of it that time? I don’t think I was given to philosophy, I was just thinking of what to do next. In later years, I said to people; “God has saved me.” Some asked; ”Why did he save you?Were you better than anyone else?” No, I certainly was not “better” than other people, although, certainly , I was not a bad person and have not harmed anyone, but neither did those who did not make it. I was young, and did not have much chance for good deeds or bad. So why was I saved? Accident, maybe. But I still think there was a purpose - God wanted our family to live and go on and carry on for those who are no more. </vt:lpstr>
      <vt:lpstr>Legacy-Holocaust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 Stephen</dc:creator>
  <cp:lastModifiedBy>Administrator</cp:lastModifiedBy>
  <cp:revision>6</cp:revision>
  <dcterms:modified xsi:type="dcterms:W3CDTF">2016-06-03T14:49:01Z</dcterms:modified>
</cp:coreProperties>
</file>